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9" r:id="rId6"/>
    <p:sldId id="311" r:id="rId7"/>
    <p:sldId id="260" r:id="rId8"/>
    <p:sldId id="262" r:id="rId9"/>
    <p:sldId id="261" r:id="rId10"/>
    <p:sldId id="263" r:id="rId11"/>
    <p:sldId id="264" r:id="rId12"/>
    <p:sldId id="265" r:id="rId13"/>
    <p:sldId id="266" r:id="rId14"/>
    <p:sldId id="312" r:id="rId15"/>
    <p:sldId id="267" r:id="rId16"/>
    <p:sldId id="313" r:id="rId17"/>
    <p:sldId id="268" r:id="rId18"/>
    <p:sldId id="329" r:id="rId19"/>
    <p:sldId id="330" r:id="rId20"/>
    <p:sldId id="331" r:id="rId21"/>
    <p:sldId id="332" r:id="rId22"/>
    <p:sldId id="333" r:id="rId23"/>
    <p:sldId id="334" r:id="rId24"/>
    <p:sldId id="335" r:id="rId25"/>
    <p:sldId id="273" r:id="rId26"/>
    <p:sldId id="274" r:id="rId27"/>
    <p:sldId id="336" r:id="rId28"/>
    <p:sldId id="337" r:id="rId29"/>
    <p:sldId id="338" r:id="rId30"/>
    <p:sldId id="339" r:id="rId31"/>
    <p:sldId id="372" r:id="rId32"/>
    <p:sldId id="373" r:id="rId33"/>
    <p:sldId id="374" r:id="rId34"/>
    <p:sldId id="275"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75" r:id="rId51"/>
    <p:sldId id="376" r:id="rId52"/>
    <p:sldId id="377" r:id="rId53"/>
    <p:sldId id="378" r:id="rId54"/>
    <p:sldId id="379" r:id="rId55"/>
    <p:sldId id="380" r:id="rId56"/>
    <p:sldId id="381" r:id="rId57"/>
    <p:sldId id="382" r:id="rId58"/>
    <p:sldId id="383" r:id="rId59"/>
    <p:sldId id="384" r:id="rId60"/>
    <p:sldId id="385" r:id="rId61"/>
    <p:sldId id="386" r:id="rId62"/>
    <p:sldId id="387" r:id="rId63"/>
    <p:sldId id="388" r:id="rId64"/>
    <p:sldId id="389" r:id="rId65"/>
    <p:sldId id="390" r:id="rId66"/>
    <p:sldId id="391" r:id="rId67"/>
    <p:sldId id="392" r:id="rId68"/>
    <p:sldId id="393" r:id="rId69"/>
    <p:sldId id="394" r:id="rId70"/>
    <p:sldId id="395" r:id="rId71"/>
    <p:sldId id="396" r:id="rId72"/>
    <p:sldId id="397" r:id="rId73"/>
    <p:sldId id="299" r:id="rId74"/>
    <p:sldId id="301" r:id="rId75"/>
    <p:sldId id="302" r:id="rId76"/>
    <p:sldId id="304" r:id="rId77"/>
    <p:sldId id="307" r:id="rId78"/>
    <p:sldId id="310" r:id="rId79"/>
  </p:sldIdLst>
  <p:sldSz cx="12192000" cy="6858000"/>
  <p:notesSz cx="6858000" cy="12192000"/>
  <p:embeddedFontLst>
    <p:embeddedFont>
      <p:font typeface="MiSans Semibold" panose="00000700000000000000" charset="-122"/>
      <p:bold r:id="rId83"/>
    </p:embeddedFont>
    <p:embeddedFont>
      <p:font typeface="Calibri" panose="020F0502020204030204" charset="0"/>
      <p:regular r:id="rId84"/>
      <p:bold r:id="rId85"/>
      <p:italic r:id="rId86"/>
      <p:boldItalic r:id="rId87"/>
    </p:embeddedFont>
    <p:embeddedFont>
      <p:font typeface="Calibri" panose="020F0502020204030204"/>
      <p:regular r:id="rId88"/>
      <p:bold r:id="rId89"/>
      <p:italic r:id="rId90"/>
      <p:boldItalic r:id="rId91"/>
    </p:embeddedFont>
    <p:embeddedFont>
      <p:font typeface="等线" panose="02010600030101010101" charset="-122"/>
      <p:regular r:id="rId9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DBB"/>
    <a:srgbClr val="015D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1" autoAdjust="0"/>
    <p:restoredTop sz="94610"/>
  </p:normalViewPr>
  <p:slideViewPr>
    <p:cSldViewPr snapToGrid="0" snapToObjects="1">
      <p:cViewPr varScale="1">
        <p:scale>
          <a:sx n="104" d="100"/>
          <a:sy n="104" d="100"/>
        </p:scale>
        <p:origin x="48" y="1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2" Type="http://schemas.openxmlformats.org/officeDocument/2006/relationships/font" Target="fonts/font10.fntdata"/><Relationship Id="rId91" Type="http://schemas.openxmlformats.org/officeDocument/2006/relationships/font" Target="fonts/font9.fntdata"/><Relationship Id="rId90" Type="http://schemas.openxmlformats.org/officeDocument/2006/relationships/font" Target="fonts/font8.fntdata"/><Relationship Id="rId9" Type="http://schemas.openxmlformats.org/officeDocument/2006/relationships/slide" Target="slides/slide6.xml"/><Relationship Id="rId89" Type="http://schemas.openxmlformats.org/officeDocument/2006/relationships/font" Target="fonts/font7.fntdata"/><Relationship Id="rId88" Type="http://schemas.openxmlformats.org/officeDocument/2006/relationships/font" Target="fonts/font6.fntdata"/><Relationship Id="rId87" Type="http://schemas.openxmlformats.org/officeDocument/2006/relationships/font" Target="fonts/font5.fntdata"/><Relationship Id="rId86" Type="http://schemas.openxmlformats.org/officeDocument/2006/relationships/font" Target="fonts/font4.fntdata"/><Relationship Id="rId85" Type="http://schemas.openxmlformats.org/officeDocument/2006/relationships/font" Target="fonts/font3.fntdata"/><Relationship Id="rId84" Type="http://schemas.openxmlformats.org/officeDocument/2006/relationships/font" Target="fonts/font2.fntdata"/><Relationship Id="rId83" Type="http://schemas.openxmlformats.org/officeDocument/2006/relationships/font" Target="fonts/font1.fntdata"/><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5-11-18T11:04:02"/>
    </inkml:context>
    <inkml:brush xml:id="br0">
      <inkml:brushProperty name="width" value="0.05292" units="cm"/>
      <inkml:brushProperty name="height" value="0.05292" units="cm"/>
      <inkml:brushProperty name="color" value="#f80600"/>
    </inkml:brush>
  </inkml:definitions>
  <inkml:trace contextRef="#ctx0" brushRef="#br0">14428.000 10889.000 767,'11.000'0.000'0,"1.000"0.000"0,0.000 0.000 0,-1.000 0.000-7,3.000 0.000 7,-3.000 0.000-1,3.000 0.000-1,3.000 0.000 0,1.000 0.000 0,0.000 0.000-1,-1.000 0.000 1,-1.000 0.000 0,5.000 0.000-1,-3.000 0.000 1,-2.000 0.000 3,-2.000 0.000 0,-3.000 0.000 0,8.000 0.000 1,-6.000-2.000-1,-5.000-6.000 6,1.000 2.000 1,2.000 3.000-9,8.000 1.000-1,-6.000 2.000 0,2.000 0.000 0,5.000-2.000-1,-1.000 2.000 1,-1.000 0.000 2,-2.000 0.000 0,2.000 0.000-1,-1.000 0.000 0,-1.000 0.000 1,-4.000-3.000 0,-1.000 1.000 0,5.000-7.000 0,-9.000-1.000 0,-2.000-3.000 1,-1.000 3.000-1,-2.000-3.000 0,-4.000 3.000 6,7.000-3.000-2,9.000 3.000-5,-5.000 3.000 0,-2.000 0.000 0,7.000-7.000 0,-1.000 3.000 0,-5.000 0.000 2,0.000-8.000 0,-7.000 8.000-1,1.000 1.000 0,3.000-13.000-1,2.000 9.000 0,1.000 1.000-1,0.000 1.000 1,-1.000 0.000 0,0.000 1.000 0,-1.000 1.000 0,-1.000 1.000 1,0.000 0.000 1,1.000-2.000 0,-1.000 3.000 0,2.000-12.000 0,-2.000 6.000 1,-1.000 0.000-1,-2.000-2.000-1,-2.000-3.000 0,0.000 1.000-1,1.000 2.000 0,6.000 5.000 4,4.000-1.000-3,-2.000 0.000 1,-4.000-1.000-2,-1.000-2.000 0,-3.000-1.000 0,1.000 0.000 1,-2.000 0.000-1,0.000 4.000 0,2.000-1.000 3,3.000 4.000 3,1.000-8.000-4,-5.000 6.000-2,3.000-8.000-1,-2.000 3.000 0,-2.000 2.000 1,1.000-6.000 1,-1.000 3.000 0,-1.000 1.000 1,1.000-2.000 0,1.000 6.000-2,5.000-4.000 0,1.000 2.000 0,-2.000-2.000-1,2.000 0.000 1,2.000-3.000-1,0.000-1.000 0,-6.000 4.000 2,3.000 2.000 0,-3.000 2.000 1,-1.000-2.000 0,1.000 0.000 0,-3.000 0.000 1,2.000 1.000-1,-2.000 1.000-2,0.000 0.000 0,0.000 1.000 1,0.000-1.000-1,0.000 1.000 1,0.000-8.000 4,0.000-3.000-4,-2.000 1.000 1,2.000 9.000 1,0.000-4.000-2,0.000 0.000-2,0.000 4.000 1,0.000-2.000 0,0.000 1.000 0,0.000 1.000 2,0.000 0.000-1,0.000-1.000 0,0.000-1.000-1,0.000 0.000 2,0.000-2.000 1,0.000 4.000-3,0.000 0.000 0,0.000 1.000 1,0.000-10.000-2,0.000 8.000 3,0.000 1.000 1,0.000 0.000-2,0.000-1.000 0,0.000 1.000 0,0.000 1.000 0,0.000-10.000-1,0.000-2.000 1,0.000 9.000 0,0.000 0.000 1,0.000 0.000-2,0.000 2.000 0,0.000 1.000 0,-3.000-8.000 0,-1.000 3.000 2,-1.000 0.000 3,2.000-2.000-3,1.000 1.000-1,0.000 1.000 0,2.000-2.000-1,-3.000-1.000 0,-1.000 8.000 1,0.000 1.000 0,-1.000-1.000 0,0.000-1.000 0,0.000-1.000 0,1.000 1.000-1,-1.000 0.000 0,-1.000 1.000 0,1.000 0.000 1,-2.000 3.000-1,0.000-3.000 2,-4.000-1.000-1,1.000-1.000 0,1.000-1.000 0,0.000 2.000 0,0.000 1.000-1,4.000 1.000 1,-2.000-1.000 0,0.000 2.000 1,0.000-1.000-1,0.000 1.000 1,-2.000-2.000-1,2.000 2.000 0,0.000-1.000 0,0.000 1.000 1,1.000-3.000 0,3.000-1.000-1,-2.000 4.000 0,-1.000-1.000 0,-8.000-4.000-2,0.000 3.000 2,3.000-3.000 1,3.000-2.000 1,4.000 6.000-1,-1.000 1.000-1,1.000-4.000-1,-1.000 3.000 0,-4.000-4.000-1,-3.000 1.000 2,3.000 6.000-1,0.000 0.000 0,0.000 0.000 2,-8.000-12.000 0,3.000 5.000 0,1.000 0.000-1,3.000 3.000-1,1.000-1.000 1,0.000-2.000-3,2.000-2.000 2,2.000 0.000 5,1.000 2.000-3,-1.000 1.000-1,-2.000 3.000 1,-2.000 1.000-3,0.000-2.000 3,2.000 1.000 0,0.000-1.000-1,0.000 2.000 0,1.000-1.000-1,-4.000-6.000 1,1.000 0.000 0,4.000-2.000 1,3.000 1.000-1,-10.000-1.000-1,5.000 13.000 2,-11.000-8.000 0,6.000 6.000 0,3.000-1.000 0,-2.000-7.000-1,-1.000-2.000 0,5.000 8.000 0,-2.000 0.000-1,0.000 0.000-1,0.000 1.000 1,0.000 2.000-1,-8.000-4.000-1,1.000 3.000 8,5.000 0.000-2,-1.000-1.000-4,3.000 1.000 0,0.000-1.000 0,-1.000 1.000 0,-1.000 3.000 7,-1.000 4.000-2,1.000 0.000-5,0.000 0.000-1,-6.000 0.000 0,4.000 0.000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Hello everyone! Today our team is delivering the project presentation for the PostgreSQL Database Migration and Validation Tool. The topic is "The Complete Record of Rust Migration Tool Delivery from 0 to 1".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Now to config setup: in src/config.rs, we made a nested Config struct with serde_derive for TOML loading.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We created a config.toml template and installed dependencies via terminal—all succeeded.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The config.toml is simple—team members can edit it easily, no extra docs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Next, we implemented load_config in src/config.rs: loads, parses config.toml, handles errors, returns Result.</a:t>
            </a:r>
            <a:endParaRPr lang="en-US" altLang="zh-CN"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Finally, we tested load_config—warnings appeared but didn’t affect core functions, noted for fixes.</a:t>
            </a:r>
            <a:endParaRPr lang="en-US" altLang="zh-CN"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Next, I’ll show you how building the PostgreSQL migration tool’s basic logging and metadata.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The first step is to build  a production-ready logging system , for runtime-adjustable log verbosity.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Step 2: Add 3 log types to the system. These structured logs capture context, details, and errors.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Step 3: Add SQLx for data persistence.  Benefits: safe, fast, smart data handling.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Step 4: Build migration tracking via `src/migration_meta.rs`. Define a struct to store migration details.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We will explain [the project] through 7 core parts.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Then, we build five key functions around this:</a:t>
            </a:r>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This whole system makes sure we know exactly what's happening with every data move, giving us full visibility and a clear history.</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Step 5: Set up `src/config/mod.rs` (settings core). Centralize configs and build settings management incrementally.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Step 6: Export via `src/lib.rs`—declare all modules and re-export common types and functions for external use.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Step 7: Write `src/main.rs` to start components in order: logging → configs → DB connection pool → migration meta table + terminal command handling.</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Step 8: Update Cargo.toml with required dependencies. Workspace fully set up.</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Finally, let's test everything to make sure it works.</a:t>
            </a:r>
            <a:endParaRPr lang="zh-CN" altLang="en-US"/>
          </a:p>
          <a:p>
            <a:r>
              <a:rPr lang="zh-CN" altLang="en-US"/>
              <a:t>We'll create a special testing file, src/verify_t3_t4.rs, to check our system from two main angles.</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Logging</a:t>
            </a:r>
            <a:r>
              <a:rPr lang="en-US" altLang="zh-CN"/>
              <a:t> and </a:t>
            </a:r>
            <a:r>
              <a:rPr lang="zh-CN" altLang="en-US"/>
              <a:t>Metadata tracking</a:t>
            </a:r>
            <a:r>
              <a:rPr lang="en-US" altLang="zh-CN"/>
              <a:t>.</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This whole testing routine is our final quality check, making sure every core part of the system does its job properly.</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Create `src/verify_main.rs` for isolated tests </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First, Part 1: Project Initialization—our base, done in 3 key steps.</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last picture shows us the test results.It means that the Log and metadata base has been set up.</a:t>
            </a:r>
            <a:endParaRPr lang="zh-CN" altLang="en-US"/>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Hello everyone! I'm in charge of two core tasks. T5 creates timestamped SQL migration files with UP/DOWN templates based on clap v4; T6 achieves SQL syntax check and high-risk operation interception using sqlparser-rs, with flexible configuration.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The core of T5 is the CreateCommand struct design. It has migration name and output directory parameters, ensuring regularity and flexibility.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The run method of create command has four steps: verify migration name format, generate unique timestamp, write UP/DOWN templates, build path and create directory.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After creating the create command, add it to the CliCommands enum in cli/mod.rs to realize management.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Bind the command entry in main.rs. When users input cli create command, it can trigger the run method.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Configure default run target and binary output in Cargo.toml. It is more convenient to generate files after compilation.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Run the create command to generate an SQL file, then check its details.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The generated file follows the preset template. Users can quickly finish the script by replacing the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T6 uses sqlparser-rs to adapt to PostgreSQL dialect, and thiserror to define custom errors. It designs ValidateOptions and ValidateError enum to distinguish error types.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To start, we ran "cargo new pg_migration_tool" in the terminal. It creates a standard Rust structure for the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Core logic of SQL syntax validation: Use PostgreSQL dialect, parse SQL into AST based on sqlparser-rs. Return syntax error if parsing fails; check high-risk operations if successful to avoid migration issues.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T6 focuses on blocking three high-risk operations: DROP TABLE, DELETE without WHERE and TRUNCATE TABLE. It ensures data security.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The core logic of T6 is wrapped into the SqlValidator struct, which provides two functions: validate_file and validate_text. It is easy to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In order to ensure the accuracy of the function, I designed 7 core test cases to cover all key scenarios and clarify the expected results.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Here are all 7 test cases that have passed.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Both tasks have achieved. They support subsequent command development and ensure safe and standardized migration.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Welcome to Phase 4: Migration Execution and Rollback. This is where our migration tool becomes truly production-ready, with a focus on safety, reversibility, and traceability.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We start with Up migration. Users must explicitly specify the configuration file path—this prevents environment mismatches and ensures the right database is targeted.</a:t>
            </a:r>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 core safety mechanism is Dry Run. It simulates all SQL in an isolated transaction. If any syntax errors or high-risk operations</a:t>
            </a:r>
            <a:r>
              <a:rPr lang="zh-CN" altLang="en-US" dirty="0"/>
              <a:t>，</a:t>
            </a:r>
            <a:r>
              <a:rPr lang="en-US" altLang="zh-CN" dirty="0"/>
              <a:t> it rolls back immediately and reports the error before anything real happens.</a:t>
            </a:r>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Once Dry Run passes, we proceed to formal execution. Execution and recording happen in the same transaction. After SQL succeeds, a success record is immediately written to the metadata table. This atomic design guarantees consistency, even if the system crashes.</a:t>
            </a: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Next, we used "cargo build" to check—no errors, so the base environment works.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Now, let’s talk about rollback. Our </a:t>
            </a:r>
            <a:r>
              <a:rPr lang="en-US" altLang="zh-CN" dirty="0" err="1"/>
              <a:t>DownCommand</a:t>
            </a:r>
            <a:r>
              <a:rPr lang="en-US" altLang="zh-CN" dirty="0"/>
              <a:t> defaults to rolling back one step, but users can specify multiple steps. It first queries the metadata table to find the most recent successful migration.</a:t>
            </a:r>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Instead of manual scripts, the system automatically parses the AST of the migration file and intelligently generates reverse SQL. This eliminates human error and speeds up operations.</a:t>
            </a:r>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Before executing any DROP, we automatically export the full table data to a CSV backup. The entire rollback is wrapped in a transaction. On success, metadata updates to </a:t>
            </a:r>
            <a:r>
              <a:rPr lang="en-US" altLang="zh-CN" dirty="0" err="1"/>
              <a:t>rolled_back</a:t>
            </a:r>
            <a:r>
              <a:rPr lang="en-US" altLang="zh-CN" dirty="0"/>
              <a:t>.</a:t>
            </a:r>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Let’s see it in action. Here’s a script with a syntax error. When we run up, Dry Run immediately catches it, rolls back, and leaves the database untouched. This is how we prevent broken scripts from reaching production.</a:t>
            </a:r>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Now, after a successful migration, we run down. Notice the system first backups the table to CSV, then executes the DROP, and finally updates the metadata. </a:t>
            </a:r>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In summary, we’ve built a migration system that is safe through Dry Run, recoverable through CSV backups, and auditable through full metadata tracking.  Thank you.</a:t>
            </a:r>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Good morning. I will walk you through Part 5: Status Query and Web Migration, where we extend the CLI tool with observability and a web-based operation interface.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We defined StatusCommand with just a config_path field, keeping it consistent and easy to use.</a:t>
            </a:r>
            <a:endParaRPr lang="en-US" altLang="zh-CN" dirty="0"/>
          </a:p>
          <a:p>
            <a:endParaRPr lang="en-US" altLang="zh-CN" dirty="0"/>
          </a:p>
          <a:p>
            <a:r>
              <a:rPr lang="en-US" altLang="zh-CN" dirty="0">
                <a:sym typeface="+mn-ea"/>
              </a:rPr>
              <a:t>It connects to the database, reads migrations sorted by version, and automatically calculates status—showing what’s applied or pending.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Results are shown in a four-column table: Version, Name, Status with icons (</a:t>
            </a:r>
            <a:r>
              <a:rPr lang="en-US" altLang="en-US" dirty="0">
                <a:sym typeface="+mn-ea"/>
              </a:rPr>
              <a:t>✅</a:t>
            </a:r>
            <a:r>
              <a:rPr lang="en-US" altLang="zh-CN" dirty="0">
                <a:sym typeface="+mn-ea"/>
              </a:rPr>
              <a:t> Applied, </a:t>
            </a:r>
            <a:r>
              <a:rPr lang="en-US" altLang="en-US" dirty="0">
                <a:sym typeface="+mn-ea"/>
              </a:rPr>
              <a:t>⏳</a:t>
            </a:r>
            <a:r>
              <a:rPr lang="en-US" altLang="zh-CN" dirty="0">
                <a:sym typeface="+mn-ea"/>
              </a:rPr>
              <a:t> Pending, </a:t>
            </a:r>
            <a:r>
              <a:rPr lang="en-US" altLang="en-US" dirty="0">
                <a:sym typeface="+mn-ea"/>
              </a:rPr>
              <a:t>❌</a:t>
            </a:r>
            <a:r>
              <a:rPr lang="en-US" altLang="zh-CN" dirty="0">
                <a:sym typeface="+mn-ea"/>
              </a:rPr>
              <a:t> Failed), and Execution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We launch an Actix-web service on port 8080 with JSON responses and CORS support.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Then, we configured Cargo.toml: default "cli" feature, web dependencies off by default to speed up compile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We verify by: starting the service, calling the GET API, and checking the JSON response.</a:t>
            </a:r>
            <a:endParaRPr lang="en-US" altLang="zh-CN" dirty="0"/>
          </a:p>
          <a:p>
            <a:endParaRPr lang="en-US" altLang="zh-CN" dirty="0"/>
          </a:p>
          <a:p>
            <a:r>
              <a:rPr lang="en-US" altLang="zh-CN" dirty="0">
                <a:sym typeface="+mn-ea"/>
              </a:rPr>
              <a:t>The response includes: success flag, data array, and a message.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Here is a live API response example. </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The data flow is clear:</a:t>
            </a:r>
            <a:endParaRPr lang="en-US" altLang="zh-CN" dirty="0"/>
          </a:p>
          <a:p>
            <a:r>
              <a:rPr lang="en-US" altLang="zh-CN" dirty="0">
                <a:sym typeface="+mn-ea"/>
              </a:rPr>
              <a:t>Frontend </a:t>
            </a:r>
            <a:r>
              <a:rPr lang="en-US" altLang="en-US" dirty="0">
                <a:sym typeface="+mn-ea"/>
              </a:rPr>
              <a:t>→</a:t>
            </a:r>
            <a:r>
              <a:rPr lang="en-US" altLang="zh-CN" dirty="0">
                <a:sym typeface="+mn-ea"/>
              </a:rPr>
              <a:t> API </a:t>
            </a:r>
            <a:r>
              <a:rPr lang="en-US" altLang="en-US" dirty="0">
                <a:sym typeface="+mn-ea"/>
              </a:rPr>
              <a:t>→</a:t>
            </a:r>
            <a:r>
              <a:rPr lang="en-US" altLang="zh-CN" dirty="0">
                <a:sym typeface="+mn-ea"/>
              </a:rPr>
              <a:t> Backend </a:t>
            </a:r>
            <a:r>
              <a:rPr lang="en-US" altLang="en-US" dirty="0">
                <a:sym typeface="+mn-ea"/>
              </a:rPr>
              <a:t>→</a:t>
            </a:r>
            <a:r>
              <a:rPr lang="en-US" altLang="zh-CN" dirty="0">
                <a:sym typeface="+mn-ea"/>
              </a:rPr>
              <a:t> Database </a:t>
            </a:r>
            <a:r>
              <a:rPr lang="en-US" altLang="en-US" dirty="0">
                <a:sym typeface="+mn-ea"/>
              </a:rPr>
              <a:t>→</a:t>
            </a:r>
            <a:r>
              <a:rPr lang="en-US" altLang="zh-CN" dirty="0">
                <a:sym typeface="+mn-ea"/>
              </a:rPr>
              <a:t> JSON </a:t>
            </a:r>
            <a:r>
              <a:rPr lang="en-US" altLang="en-US" dirty="0">
                <a:sym typeface="+mn-ea"/>
              </a:rPr>
              <a:t>→</a:t>
            </a:r>
            <a:r>
              <a:rPr lang="en-US" altLang="zh-CN" dirty="0">
                <a:sym typeface="+mn-ea"/>
              </a:rPr>
              <a:t> Frontend rendering.</a:t>
            </a:r>
            <a:endParaRPr lang="en-US" altLang="zh-CN" dirty="0"/>
          </a:p>
          <a:p>
            <a:endParaRPr lang="en-US" altLang="zh-CN" dirty="0"/>
          </a:p>
          <a:p>
            <a:r>
              <a:rPr lang="en-US" altLang="zh-CN" dirty="0">
                <a:sym typeface="+mn-ea"/>
              </a:rPr>
              <a:t>This ensures a clean, maintainable system with real-time updates.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Our backend is built with Actix-web, using manual routing, Serde JSON for serialization, and Result types for error handling.</a:t>
            </a:r>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The frontend is built with native HTML, CSS, and JavaScript, featuring a responsive table and real-time status display with user interaction buttons.</a:t>
            </a:r>
            <a:endParaRPr lang="en-US" altLang="zh-CN"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We verify connectivity using curl tests, browser dev tools, and real-time logs, with built-in error handling and graceful degradation.</a:t>
            </a:r>
            <a:endParaRPr lang="en-US" altLang="zh-CN" dirty="0"/>
          </a:p>
          <a:p>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For POST /api/migrations/up, we handle migration execution and return a success response in the same unified JSON format, ensuring consistency and clarity for the frontend.</a:t>
            </a:r>
            <a:endParaRPr lang="en-US" altLang="zh-CN"/>
          </a:p>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The operating procedure is straightforward:</a:t>
            </a:r>
            <a:endParaRPr lang="en-US" altLang="zh-CN" dirty="0"/>
          </a:p>
          <a:p>
            <a:r>
              <a:rPr lang="en-US" altLang="zh-CN" dirty="0">
                <a:sym typeface="+mn-ea"/>
              </a:rPr>
              <a:t>Page loads data </a:t>
            </a:r>
            <a:r>
              <a:rPr lang="en-US" altLang="en-US" dirty="0">
                <a:sym typeface="+mn-ea"/>
              </a:rPr>
              <a:t>→</a:t>
            </a:r>
            <a:r>
              <a:rPr lang="en-US" altLang="zh-CN" dirty="0">
                <a:sym typeface="+mn-ea"/>
              </a:rPr>
              <a:t> displays the table </a:t>
            </a:r>
            <a:r>
              <a:rPr lang="en-US" altLang="en-US" dirty="0">
                <a:sym typeface="+mn-ea"/>
              </a:rPr>
              <a:t>→</a:t>
            </a:r>
            <a:r>
              <a:rPr lang="en-US" altLang="zh-CN" dirty="0">
                <a:sym typeface="+mn-ea"/>
              </a:rPr>
              <a:t> user clicks to execute </a:t>
            </a:r>
            <a:r>
              <a:rPr lang="en-US" altLang="en-US" dirty="0">
                <a:sym typeface="+mn-ea"/>
              </a:rPr>
              <a:t>→</a:t>
            </a:r>
            <a:r>
              <a:rPr lang="en-US" altLang="zh-CN" dirty="0">
                <a:sym typeface="+mn-ea"/>
              </a:rPr>
              <a:t> backend processes </a:t>
            </a:r>
            <a:r>
              <a:rPr lang="en-US" altLang="en-US" dirty="0">
                <a:sym typeface="+mn-ea"/>
              </a:rPr>
              <a:t>→</a:t>
            </a:r>
            <a:r>
              <a:rPr lang="en-US" altLang="zh-CN" dirty="0">
                <a:sym typeface="+mn-ea"/>
              </a:rPr>
              <a:t> frontend refreshes status.</a:t>
            </a:r>
            <a:endParaRPr lang="en-US" altLang="zh-CN"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Here is our frontend implementation. The renderTable function dynamically builds the status table</a:t>
            </a:r>
            <a:endParaRPr lang="en-US" altLang="zh-CN"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Here is our final dashboard. It clearly displays migration status with visual indicators: a checkmark for applied, a cross for pending. You can execute migrations or refresh status directly from this interface.</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We also added key dependencies: serde, clap, sqlx, config, tokio, tracing—versions set to avoid conflicts.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Thank you for your </a:t>
            </a:r>
            <a:r>
              <a:rPr lang="en-US" altLang="zh-CN" dirty="0"/>
              <a:t>listening.</a:t>
            </a:r>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After that, a quick test: added "init complete" to main.rs, "cargo build" worked, and the program printed the message.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sym typeface="+mn-ea"/>
              </a:rPr>
              <a:t>Here’s the real "cargo build" output: built in ~2 mins, small warning, "cargo run -- --help" worked too.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3" Type="http://schemas.openxmlformats.org/officeDocument/2006/relationships/notesSlide" Target="../notesSlides/notesSlide2.xml"/><Relationship Id="rId32" Type="http://schemas.openxmlformats.org/officeDocument/2006/relationships/slideLayout" Target="../slideLayouts/slideLayout1.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4.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5.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image" Target="../media/image6.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image" Target="../media/image49.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58.png"/><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tags" Target="../tags/tag51.xml"/><Relationship Id="rId4" Type="http://schemas.openxmlformats.org/officeDocument/2006/relationships/image" Target="../media/image11.png"/><Relationship Id="rId3" Type="http://schemas.openxmlformats.org/officeDocument/2006/relationships/tags" Target="../tags/tag50.xml"/><Relationship Id="rId2" Type="http://schemas.openxmlformats.org/officeDocument/2006/relationships/image" Target="../media/image64.png"/><Relationship Id="rId1" Type="http://schemas.openxmlformats.org/officeDocument/2006/relationships/tags" Target="../tags/tag49.xml"/></Relationships>
</file>

<file path=ppt/slides/_rels/slide34.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image" Target="../media/image66.png"/><Relationship Id="rId5" Type="http://schemas.openxmlformats.org/officeDocument/2006/relationships/tags" Target="../tags/tag55.xml"/><Relationship Id="rId4" Type="http://schemas.openxmlformats.org/officeDocument/2006/relationships/image" Target="../media/image64.png"/><Relationship Id="rId3" Type="http://schemas.openxmlformats.org/officeDocument/2006/relationships/tags" Target="../tags/tag54.xml"/><Relationship Id="rId2" Type="http://schemas.openxmlformats.org/officeDocument/2006/relationships/tags" Target="../tags/tag53.xml"/><Relationship Id="rId13" Type="http://schemas.openxmlformats.org/officeDocument/2006/relationships/notesSlide" Target="../notesSlides/notesSlide33.xml"/><Relationship Id="rId12" Type="http://schemas.openxmlformats.org/officeDocument/2006/relationships/slideLayout" Target="../slideLayouts/slideLayout1.xml"/><Relationship Id="rId11" Type="http://schemas.openxmlformats.org/officeDocument/2006/relationships/image" Target="../media/image69.png"/><Relationship Id="rId10" Type="http://schemas.openxmlformats.org/officeDocument/2006/relationships/image" Target="../media/image68.png"/><Relationship Id="rId1" Type="http://schemas.openxmlformats.org/officeDocument/2006/relationships/tags" Target="../tags/tag5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71.png"/><Relationship Id="rId2" Type="http://schemas.openxmlformats.org/officeDocument/2006/relationships/image" Target="../media/image11.png"/><Relationship Id="rId1" Type="http://schemas.openxmlformats.org/officeDocument/2006/relationships/image" Target="../media/image7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image" Target="../media/image70.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0.png"/></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37.xml"/><Relationship Id="rId8" Type="http://schemas.openxmlformats.org/officeDocument/2006/relationships/slideLayout" Target="../slideLayouts/slideLayout1.xml"/><Relationship Id="rId7" Type="http://schemas.openxmlformats.org/officeDocument/2006/relationships/image" Target="../media/image77.png"/><Relationship Id="rId6" Type="http://schemas.openxmlformats.org/officeDocument/2006/relationships/customXml" Target="../ink/ink1.xml"/><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tags" Target="../tags/tag59.xml"/><Relationship Id="rId3" Type="http://schemas.openxmlformats.org/officeDocument/2006/relationships/image" Target="../media/image78.png"/><Relationship Id="rId2" Type="http://schemas.openxmlformats.org/officeDocument/2006/relationships/image" Target="../media/image64.png"/><Relationship Id="rId1" Type="http://schemas.openxmlformats.org/officeDocument/2006/relationships/tags" Target="../tags/tag58.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9" Type="http://schemas.openxmlformats.org/officeDocument/2006/relationships/image" Target="../media/image81.png"/><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image" Target="../media/image80.png"/><Relationship Id="rId5" Type="http://schemas.openxmlformats.org/officeDocument/2006/relationships/tags" Target="../tags/tag62.xml"/><Relationship Id="rId4" Type="http://schemas.openxmlformats.org/officeDocument/2006/relationships/image" Target="../media/image11.png"/><Relationship Id="rId3" Type="http://schemas.openxmlformats.org/officeDocument/2006/relationships/tags" Target="../tags/tag61.xml"/><Relationship Id="rId2" Type="http://schemas.openxmlformats.org/officeDocument/2006/relationships/image" Target="../media/image64.png"/><Relationship Id="rId12" Type="http://schemas.openxmlformats.org/officeDocument/2006/relationships/notesSlide" Target="../notesSlides/notesSlide39.xml"/><Relationship Id="rId11" Type="http://schemas.openxmlformats.org/officeDocument/2006/relationships/slideLayout" Target="../slideLayouts/slideLayout1.xml"/><Relationship Id="rId10" Type="http://schemas.openxmlformats.org/officeDocument/2006/relationships/image" Target="../media/image82.png"/><Relationship Id="rId1" Type="http://schemas.openxmlformats.org/officeDocument/2006/relationships/tags" Target="../tags/tag60.xml"/></Relationships>
</file>

<file path=ppt/slides/_rels/slide41.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11.png"/><Relationship Id="rId2" Type="http://schemas.openxmlformats.org/officeDocument/2006/relationships/image" Target="../media/image83.png"/><Relationship Id="rId11" Type="http://schemas.openxmlformats.org/officeDocument/2006/relationships/notesSlide" Target="../notesSlides/notesSlide40.xml"/><Relationship Id="rId10" Type="http://schemas.openxmlformats.org/officeDocument/2006/relationships/slideLayout" Target="../slideLayouts/slideLayout1.xml"/><Relationship Id="rId1" Type="http://schemas.openxmlformats.org/officeDocument/2006/relationships/tags" Target="../tags/tag65.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image" Target="../media/image83.png"/><Relationship Id="rId1" Type="http://schemas.openxmlformats.org/officeDocument/2006/relationships/tags" Target="../tags/tag69.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xml"/><Relationship Id="rId2" Type="http://schemas.openxmlformats.org/officeDocument/2006/relationships/image" Target="../media/image88.png"/><Relationship Id="rId1" Type="http://schemas.openxmlformats.org/officeDocument/2006/relationships/image" Target="../media/image11.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1.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11.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11.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2.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11.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5.png"/><Relationship Id="rId1" Type="http://schemas.openxmlformats.org/officeDocument/2006/relationships/image" Target="../media/image11.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1.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1.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1.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1.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1.xml"/><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png"/><Relationship Id="rId1" Type="http://schemas.openxmlformats.org/officeDocument/2006/relationships/image" Target="../media/image31.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115.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5.png"/><Relationship Id="rId1" Type="http://schemas.openxmlformats.org/officeDocument/2006/relationships/image" Target="../media/image11.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1.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xml"/><Relationship Id="rId2" Type="http://schemas.openxmlformats.org/officeDocument/2006/relationships/image" Target="../media/image124.png"/><Relationship Id="rId1" Type="http://schemas.openxmlformats.org/officeDocument/2006/relationships/image" Target="../media/image123.png"/></Relationships>
</file>

<file path=ppt/slides/_rels/slide63.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11.png"/><Relationship Id="rId2" Type="http://schemas.openxmlformats.org/officeDocument/2006/relationships/tags" Target="../tags/tag74.xml"/><Relationship Id="rId15" Type="http://schemas.openxmlformats.org/officeDocument/2006/relationships/notesSlide" Target="../notesSlides/notesSlide62.xml"/><Relationship Id="rId14" Type="http://schemas.openxmlformats.org/officeDocument/2006/relationships/slideLayout" Target="../slideLayouts/slideLayout1.xml"/><Relationship Id="rId13" Type="http://schemas.openxmlformats.org/officeDocument/2006/relationships/image" Target="../media/image125.png"/><Relationship Id="rId12" Type="http://schemas.openxmlformats.org/officeDocument/2006/relationships/tags" Target="../tags/tag83.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tags" Target="../tags/tag73.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1.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xml"/><Relationship Id="rId2" Type="http://schemas.openxmlformats.org/officeDocument/2006/relationships/image" Target="../media/image128.png"/><Relationship Id="rId1" Type="http://schemas.openxmlformats.org/officeDocument/2006/relationships/image" Target="../media/image11.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xml"/><Relationship Id="rId2" Type="http://schemas.openxmlformats.org/officeDocument/2006/relationships/image" Target="../media/image129.png"/><Relationship Id="rId1" Type="http://schemas.openxmlformats.org/officeDocument/2006/relationships/image" Target="../media/image1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image" Target="../media/image130.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1.xml"/><Relationship Id="rId2" Type="http://schemas.openxmlformats.org/officeDocument/2006/relationships/image" Target="../media/image131.png"/><Relationship Id="rId1" Type="http://schemas.openxmlformats.org/officeDocument/2006/relationships/image" Target="../media/image11.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1.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image" Target="../media/image134.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5.png"/></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71.xml"/><Relationship Id="rId7"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1.png"/><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image" Target="../media/image5.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1.xml"/><Relationship Id="rId3" Type="http://schemas.openxmlformats.org/officeDocument/2006/relationships/image" Target="../media/image140.png"/><Relationship Id="rId2" Type="http://schemas.openxmlformats.org/officeDocument/2006/relationships/image" Target="../media/image11.png"/><Relationship Id="rId1" Type="http://schemas.openxmlformats.org/officeDocument/2006/relationships/image" Target="../media/image139.jpeg"/></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73.xml"/><Relationship Id="rId6"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1.png"/><Relationship Id="rId1" Type="http://schemas.openxmlformats.org/officeDocument/2006/relationships/image" Target="../media/image64.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4.xml"/><Relationship Id="rId5" Type="http://schemas.openxmlformats.org/officeDocument/2006/relationships/slideLayout" Target="../slideLayouts/slideLayout1.xml"/><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1.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image" Target="../media/image18.png"/><Relationship Id="rId2" Type="http://schemas.openxmlformats.org/officeDocument/2006/relationships/tags" Target="../tags/tag32.xml"/><Relationship Id="rId13" Type="http://schemas.openxmlformats.org/officeDocument/2006/relationships/notesSlide" Target="../notesSlides/notesSlide8.xml"/><Relationship Id="rId12" Type="http://schemas.openxmlformats.org/officeDocument/2006/relationships/slideLayout" Target="../slideLayouts/slideLayout1.xml"/><Relationship Id="rId11" Type="http://schemas.openxmlformats.org/officeDocument/2006/relationships/image" Target="../media/image20.png"/><Relationship Id="rId10" Type="http://schemas.openxmlformats.org/officeDocument/2006/relationships/image" Target="../media/image14.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image" Target="../media/image11.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21.png"/><Relationship Id="rId17" Type="http://schemas.openxmlformats.org/officeDocument/2006/relationships/notesSlide" Target="../notesSlides/notesSlide9.xml"/><Relationship Id="rId16" Type="http://schemas.openxmlformats.org/officeDocument/2006/relationships/slideLayout" Target="../slideLayouts/slideLayout1.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image" Target="../media/image23.png"/><Relationship Id="rId11" Type="http://schemas.openxmlformats.org/officeDocument/2006/relationships/tags" Target="../tags/tag45.xml"/><Relationship Id="rId10" Type="http://schemas.openxmlformats.org/officeDocument/2006/relationships/image" Target="../media/image22.png"/><Relationship Id="rId1" Type="http://schemas.openxmlformats.org/officeDocument/2006/relationships/tags" Target="../tags/tag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2-d2v63jlnfo2stf9dk4s0.jpg"/>
          <p:cNvPicPr>
            <a:picLocks noChangeAspect="1"/>
          </p:cNvPicPr>
          <p:nvPr/>
        </p:nvPicPr>
        <p:blipFill>
          <a:blip r:embed="rId1"/>
          <a:srcRect l="2846" t="2254" r="3013" b="8961"/>
          <a:stretch>
            <a:fillRect/>
          </a:stretch>
        </p:blipFill>
        <p:spPr>
          <a:xfrm rot="21600000">
            <a:off x="-21590" y="-12700"/>
            <a:ext cx="12213590" cy="6870700"/>
          </a:xfrm>
          <a:prstGeom prst="rect">
            <a:avLst/>
          </a:prstGeom>
        </p:spPr>
      </p:pic>
      <p:sp>
        <p:nvSpPr>
          <p:cNvPr id="5" name="Text 2"/>
          <p:cNvSpPr/>
          <p:nvPr/>
        </p:nvSpPr>
        <p:spPr>
          <a:xfrm>
            <a:off x="3490595" y="4424045"/>
            <a:ext cx="2311400" cy="502920"/>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4"/>
          <p:cNvSpPr/>
          <p:nvPr>
            <p:custDataLst>
              <p:tags r:id="rId2"/>
            </p:custDataLst>
          </p:nvPr>
        </p:nvSpPr>
        <p:spPr>
          <a:xfrm>
            <a:off x="7096760" y="5927090"/>
            <a:ext cx="2311400" cy="502920"/>
          </a:xfrm>
          <a:prstGeom prst="roundRect">
            <a:avLst>
              <a:gd name="adj" fmla="val 50000"/>
            </a:avLst>
          </a:prstGeom>
          <a:solidFill>
            <a:srgbClr val="015DBB"/>
          </a:solidFill>
        </p:spPr>
        <p:txBody>
          <a:bodyPr/>
          <a:lstStyle/>
          <a:p>
            <a:endParaRPr lang="zh-CN" altLang="en-US"/>
          </a:p>
        </p:txBody>
      </p:sp>
      <p:sp>
        <p:nvSpPr>
          <p:cNvPr id="8" name="Text 5"/>
          <p:cNvSpPr/>
          <p:nvPr/>
        </p:nvSpPr>
        <p:spPr>
          <a:xfrm>
            <a:off x="6146165" y="4424045"/>
            <a:ext cx="2311400" cy="502920"/>
          </a:xfrm>
          <a:prstGeom prst="rect">
            <a:avLst/>
          </a:prstGeom>
          <a:noFill/>
        </p:spPr>
        <p:txBody>
          <a:bodyPr wrap="square" lIns="45720" tIns="91440" rIns="91440" bIns="45720" rtlCol="0" anchor="ctr"/>
          <a:lstStyle/>
          <a:p>
            <a:pPr>
              <a:lnSpc>
                <a:spcPct val="100000"/>
              </a:lnSpc>
            </a:pPr>
            <a:endParaRPr lang="en-US" sz="1600" dirty="0"/>
          </a:p>
        </p:txBody>
      </p:sp>
      <p:sp>
        <p:nvSpPr>
          <p:cNvPr id="9" name="Text 6"/>
          <p:cNvSpPr/>
          <p:nvPr>
            <p:custDataLst>
              <p:tags r:id="rId3"/>
            </p:custDataLst>
          </p:nvPr>
        </p:nvSpPr>
        <p:spPr>
          <a:xfrm>
            <a:off x="7022465" y="5998845"/>
            <a:ext cx="2385695" cy="398780"/>
          </a:xfrm>
          <a:prstGeom prst="rect">
            <a:avLst/>
          </a:prstGeom>
          <a:noFill/>
        </p:spPr>
        <p:txBody>
          <a:bodyPr wrap="square" lIns="91440" tIns="45720" rIns="91440" bIns="45720" rtlCol="0" anchor="t">
            <a:spAutoFit/>
          </a:bodyPr>
          <a:lstStyle/>
          <a:p>
            <a:pPr algn="ctr">
              <a:lnSpc>
                <a:spcPct val="100000"/>
              </a:lnSpc>
            </a:pPr>
            <a:r>
              <a:rPr lang="en-US" altLang="zh-CN" sz="2000" b="1" dirty="0">
                <a:solidFill>
                  <a:srgbClr val="FFFFFF"/>
                </a:solidFill>
                <a:latin typeface="MiSans" pitchFamily="34" charset="-122"/>
                <a:ea typeface="MiSans" pitchFamily="34" charset="-122"/>
                <a:cs typeface="MiSans" pitchFamily="34" charset="-120"/>
              </a:rPr>
              <a:t>time</a:t>
            </a:r>
            <a:r>
              <a:rPr lang="en-US" sz="2000" b="1" dirty="0">
                <a:solidFill>
                  <a:srgbClr val="FFFFFF"/>
                </a:solidFill>
                <a:latin typeface="MiSans" pitchFamily="34" charset="-122"/>
                <a:ea typeface="MiSans" pitchFamily="34" charset="-122"/>
                <a:cs typeface="MiSans" pitchFamily="34" charset="-120"/>
              </a:rPr>
              <a:t>:2025/12/04</a:t>
            </a:r>
            <a:endParaRPr lang="en-US" sz="1600" dirty="0"/>
          </a:p>
        </p:txBody>
      </p:sp>
      <p:sp>
        <p:nvSpPr>
          <p:cNvPr id="10" name="Shape 7"/>
          <p:cNvSpPr/>
          <p:nvPr/>
        </p:nvSpPr>
        <p:spPr>
          <a:xfrm>
            <a:off x="893745" y="4728174"/>
            <a:ext cx="1141923" cy="723293"/>
          </a:xfrm>
          <a:custGeom>
            <a:avLst/>
            <a:gdLst/>
            <a:ahLst/>
            <a:cxnLst/>
            <a:rect l="l" t="t" r="r" b="b"/>
            <a:pathLst>
              <a:path w="1141923" h="723293">
                <a:moveTo>
                  <a:pt x="50838" y="25788"/>
                </a:moveTo>
                <a:cubicBezTo>
                  <a:pt x="50838" y="40086"/>
                  <a:pt x="39239" y="51676"/>
                  <a:pt x="24931" y="51676"/>
                </a:cubicBezTo>
                <a:cubicBezTo>
                  <a:pt x="10623" y="51676"/>
                  <a:pt x="-976" y="40086"/>
                  <a:pt x="-976" y="25788"/>
                </a:cubicBezTo>
                <a:cubicBezTo>
                  <a:pt x="-976" y="11490"/>
                  <a:pt x="10623" y="-101"/>
                  <a:pt x="24931" y="-101"/>
                </a:cubicBezTo>
                <a:cubicBezTo>
                  <a:pt x="39233" y="-108"/>
                  <a:pt x="50831" y="11473"/>
                  <a:pt x="50838" y="25763"/>
                </a:cubicBezTo>
                <a:cubicBezTo>
                  <a:pt x="50838" y="25772"/>
                  <a:pt x="50838" y="25780"/>
                  <a:pt x="50838" y="25788"/>
                </a:cubicBezTo>
                <a:close/>
                <a:moveTo>
                  <a:pt x="269068" y="25788"/>
                </a:moveTo>
                <a:cubicBezTo>
                  <a:pt x="269068" y="40086"/>
                  <a:pt x="257469" y="51676"/>
                  <a:pt x="243160" y="51676"/>
                </a:cubicBezTo>
                <a:cubicBezTo>
                  <a:pt x="228853" y="51676"/>
                  <a:pt x="217253" y="40086"/>
                  <a:pt x="217253" y="25788"/>
                </a:cubicBezTo>
                <a:cubicBezTo>
                  <a:pt x="217253" y="11490"/>
                  <a:pt x="228853" y="-101"/>
                  <a:pt x="243160" y="-101"/>
                </a:cubicBezTo>
                <a:cubicBezTo>
                  <a:pt x="257461" y="-84"/>
                  <a:pt x="269051" y="11497"/>
                  <a:pt x="269068" y="25788"/>
                </a:cubicBezTo>
                <a:close/>
                <a:moveTo>
                  <a:pt x="487237" y="25788"/>
                </a:moveTo>
                <a:cubicBezTo>
                  <a:pt x="487237" y="40086"/>
                  <a:pt x="475637" y="51676"/>
                  <a:pt x="461329" y="51676"/>
                </a:cubicBezTo>
                <a:cubicBezTo>
                  <a:pt x="447021" y="51676"/>
                  <a:pt x="435422" y="40086"/>
                  <a:pt x="435422" y="25788"/>
                </a:cubicBezTo>
                <a:cubicBezTo>
                  <a:pt x="435422" y="11490"/>
                  <a:pt x="447021" y="-101"/>
                  <a:pt x="461329" y="-101"/>
                </a:cubicBezTo>
                <a:cubicBezTo>
                  <a:pt x="475631" y="-108"/>
                  <a:pt x="487229" y="11473"/>
                  <a:pt x="487237" y="25763"/>
                </a:cubicBezTo>
                <a:cubicBezTo>
                  <a:pt x="487237" y="25772"/>
                  <a:pt x="487237" y="25780"/>
                  <a:pt x="487237" y="25788"/>
                </a:cubicBezTo>
                <a:close/>
                <a:moveTo>
                  <a:pt x="705466" y="25788"/>
                </a:moveTo>
                <a:cubicBezTo>
                  <a:pt x="705466" y="40086"/>
                  <a:pt x="693867" y="51676"/>
                  <a:pt x="679559" y="51676"/>
                </a:cubicBezTo>
                <a:cubicBezTo>
                  <a:pt x="665250" y="51676"/>
                  <a:pt x="653652" y="40086"/>
                  <a:pt x="653652" y="25788"/>
                </a:cubicBezTo>
                <a:cubicBezTo>
                  <a:pt x="653652" y="11490"/>
                  <a:pt x="665250" y="-101"/>
                  <a:pt x="679559" y="-101"/>
                </a:cubicBezTo>
                <a:cubicBezTo>
                  <a:pt x="693861" y="-108"/>
                  <a:pt x="705458" y="11473"/>
                  <a:pt x="705466" y="25763"/>
                </a:cubicBezTo>
                <a:cubicBezTo>
                  <a:pt x="705466" y="25772"/>
                  <a:pt x="705466" y="25780"/>
                  <a:pt x="705466" y="25788"/>
                </a:cubicBezTo>
                <a:close/>
                <a:moveTo>
                  <a:pt x="923695" y="25788"/>
                </a:moveTo>
                <a:cubicBezTo>
                  <a:pt x="923695" y="40086"/>
                  <a:pt x="912096" y="51676"/>
                  <a:pt x="897788" y="51676"/>
                </a:cubicBezTo>
                <a:cubicBezTo>
                  <a:pt x="883481" y="51676"/>
                  <a:pt x="871881" y="40086"/>
                  <a:pt x="871881" y="25788"/>
                </a:cubicBezTo>
                <a:cubicBezTo>
                  <a:pt x="871881" y="11490"/>
                  <a:pt x="883481" y="-101"/>
                  <a:pt x="897788" y="-101"/>
                </a:cubicBezTo>
                <a:cubicBezTo>
                  <a:pt x="912090" y="-108"/>
                  <a:pt x="923688" y="11473"/>
                  <a:pt x="923695" y="25763"/>
                </a:cubicBezTo>
                <a:cubicBezTo>
                  <a:pt x="923695" y="25772"/>
                  <a:pt x="923695" y="25780"/>
                  <a:pt x="923695" y="25788"/>
                </a:cubicBezTo>
                <a:close/>
                <a:moveTo>
                  <a:pt x="1141923" y="25788"/>
                </a:moveTo>
                <a:cubicBezTo>
                  <a:pt x="1141923" y="40086"/>
                  <a:pt x="1130324" y="51676"/>
                  <a:pt x="1116016" y="51676"/>
                </a:cubicBezTo>
                <a:cubicBezTo>
                  <a:pt x="1101708" y="51676"/>
                  <a:pt x="1090109" y="40086"/>
                  <a:pt x="1090109" y="25788"/>
                </a:cubicBezTo>
                <a:cubicBezTo>
                  <a:pt x="1090109" y="11490"/>
                  <a:pt x="1101708" y="-101"/>
                  <a:pt x="1116016" y="-101"/>
                </a:cubicBezTo>
                <a:cubicBezTo>
                  <a:pt x="1130316" y="-84"/>
                  <a:pt x="1141907" y="11497"/>
                  <a:pt x="1141923" y="25788"/>
                </a:cubicBezTo>
                <a:close/>
                <a:moveTo>
                  <a:pt x="50838" y="193692"/>
                </a:moveTo>
                <a:cubicBezTo>
                  <a:pt x="50838" y="207990"/>
                  <a:pt x="39239" y="219580"/>
                  <a:pt x="24931" y="219580"/>
                </a:cubicBezTo>
                <a:cubicBezTo>
                  <a:pt x="10623" y="219580"/>
                  <a:pt x="-976" y="207990"/>
                  <a:pt x="-976" y="193692"/>
                </a:cubicBezTo>
                <a:cubicBezTo>
                  <a:pt x="-976" y="179394"/>
                  <a:pt x="10623" y="167803"/>
                  <a:pt x="24931" y="167803"/>
                </a:cubicBezTo>
                <a:cubicBezTo>
                  <a:pt x="39233" y="167796"/>
                  <a:pt x="50831" y="179377"/>
                  <a:pt x="50838" y="193668"/>
                </a:cubicBezTo>
                <a:cubicBezTo>
                  <a:pt x="50838" y="193676"/>
                  <a:pt x="50838" y="193684"/>
                  <a:pt x="50838" y="193692"/>
                </a:cubicBezTo>
                <a:close/>
                <a:moveTo>
                  <a:pt x="269068" y="193692"/>
                </a:moveTo>
                <a:cubicBezTo>
                  <a:pt x="269068" y="207990"/>
                  <a:pt x="257469" y="219580"/>
                  <a:pt x="243160" y="219580"/>
                </a:cubicBezTo>
                <a:cubicBezTo>
                  <a:pt x="228853" y="219580"/>
                  <a:pt x="217253" y="207990"/>
                  <a:pt x="217253" y="193692"/>
                </a:cubicBezTo>
                <a:cubicBezTo>
                  <a:pt x="217253" y="179394"/>
                  <a:pt x="228853" y="167803"/>
                  <a:pt x="243160" y="167803"/>
                </a:cubicBezTo>
                <a:cubicBezTo>
                  <a:pt x="257461" y="167820"/>
                  <a:pt x="269051" y="179401"/>
                  <a:pt x="269068" y="193692"/>
                </a:cubicBezTo>
                <a:close/>
                <a:moveTo>
                  <a:pt x="487237" y="193692"/>
                </a:moveTo>
                <a:cubicBezTo>
                  <a:pt x="487237" y="207990"/>
                  <a:pt x="475637" y="219580"/>
                  <a:pt x="461329" y="219580"/>
                </a:cubicBezTo>
                <a:cubicBezTo>
                  <a:pt x="447021" y="219580"/>
                  <a:pt x="435422" y="207990"/>
                  <a:pt x="435422" y="193692"/>
                </a:cubicBezTo>
                <a:cubicBezTo>
                  <a:pt x="435422" y="179394"/>
                  <a:pt x="447021" y="167803"/>
                  <a:pt x="461329" y="167803"/>
                </a:cubicBezTo>
                <a:cubicBezTo>
                  <a:pt x="475631" y="167796"/>
                  <a:pt x="487229" y="179377"/>
                  <a:pt x="487237" y="193668"/>
                </a:cubicBezTo>
                <a:cubicBezTo>
                  <a:pt x="487237" y="193676"/>
                  <a:pt x="487237" y="193684"/>
                  <a:pt x="487237" y="193692"/>
                </a:cubicBezTo>
                <a:close/>
                <a:moveTo>
                  <a:pt x="705466" y="193692"/>
                </a:moveTo>
                <a:cubicBezTo>
                  <a:pt x="705466" y="207990"/>
                  <a:pt x="693867" y="219580"/>
                  <a:pt x="679559" y="219580"/>
                </a:cubicBezTo>
                <a:cubicBezTo>
                  <a:pt x="665250" y="219580"/>
                  <a:pt x="653652" y="207990"/>
                  <a:pt x="653652" y="193692"/>
                </a:cubicBezTo>
                <a:cubicBezTo>
                  <a:pt x="653652" y="179394"/>
                  <a:pt x="665250" y="167803"/>
                  <a:pt x="679559" y="167803"/>
                </a:cubicBezTo>
                <a:cubicBezTo>
                  <a:pt x="693861" y="167796"/>
                  <a:pt x="705458" y="179377"/>
                  <a:pt x="705466" y="193668"/>
                </a:cubicBezTo>
                <a:cubicBezTo>
                  <a:pt x="705466" y="193676"/>
                  <a:pt x="705466" y="193684"/>
                  <a:pt x="705466" y="193692"/>
                </a:cubicBezTo>
                <a:close/>
                <a:moveTo>
                  <a:pt x="923695" y="193692"/>
                </a:moveTo>
                <a:cubicBezTo>
                  <a:pt x="923695" y="207990"/>
                  <a:pt x="912096" y="219580"/>
                  <a:pt x="897788" y="219580"/>
                </a:cubicBezTo>
                <a:cubicBezTo>
                  <a:pt x="883481" y="219580"/>
                  <a:pt x="871881" y="207990"/>
                  <a:pt x="871881" y="193692"/>
                </a:cubicBezTo>
                <a:cubicBezTo>
                  <a:pt x="871881" y="179394"/>
                  <a:pt x="883481" y="167803"/>
                  <a:pt x="897788" y="167803"/>
                </a:cubicBezTo>
                <a:cubicBezTo>
                  <a:pt x="912090" y="167796"/>
                  <a:pt x="923688" y="179377"/>
                  <a:pt x="923695" y="193668"/>
                </a:cubicBezTo>
                <a:cubicBezTo>
                  <a:pt x="923695" y="193676"/>
                  <a:pt x="923695" y="193684"/>
                  <a:pt x="923695" y="193692"/>
                </a:cubicBezTo>
                <a:close/>
                <a:moveTo>
                  <a:pt x="1141923" y="193692"/>
                </a:moveTo>
                <a:cubicBezTo>
                  <a:pt x="1141923" y="207990"/>
                  <a:pt x="1130324" y="219580"/>
                  <a:pt x="1116016" y="219580"/>
                </a:cubicBezTo>
                <a:cubicBezTo>
                  <a:pt x="1101708" y="219580"/>
                  <a:pt x="1090109" y="207990"/>
                  <a:pt x="1090109" y="193692"/>
                </a:cubicBezTo>
                <a:cubicBezTo>
                  <a:pt x="1090109" y="179394"/>
                  <a:pt x="1101708" y="167803"/>
                  <a:pt x="1116016" y="167803"/>
                </a:cubicBezTo>
                <a:cubicBezTo>
                  <a:pt x="1130316" y="167820"/>
                  <a:pt x="1141907" y="179401"/>
                  <a:pt x="1141923" y="193692"/>
                </a:cubicBezTo>
                <a:close/>
                <a:moveTo>
                  <a:pt x="50838" y="361596"/>
                </a:moveTo>
                <a:cubicBezTo>
                  <a:pt x="50838" y="375894"/>
                  <a:pt x="39239" y="387485"/>
                  <a:pt x="24931" y="387485"/>
                </a:cubicBezTo>
                <a:cubicBezTo>
                  <a:pt x="10623" y="387485"/>
                  <a:pt x="-976" y="375894"/>
                  <a:pt x="-976" y="361596"/>
                </a:cubicBezTo>
                <a:cubicBezTo>
                  <a:pt x="-976" y="347298"/>
                  <a:pt x="10623" y="335707"/>
                  <a:pt x="24931" y="335707"/>
                </a:cubicBezTo>
                <a:cubicBezTo>
                  <a:pt x="39233" y="335700"/>
                  <a:pt x="50831" y="347280"/>
                  <a:pt x="50838" y="361571"/>
                </a:cubicBezTo>
                <a:cubicBezTo>
                  <a:pt x="50838" y="361579"/>
                  <a:pt x="50838" y="361588"/>
                  <a:pt x="50838" y="361596"/>
                </a:cubicBezTo>
                <a:close/>
                <a:moveTo>
                  <a:pt x="269068" y="361596"/>
                </a:moveTo>
                <a:cubicBezTo>
                  <a:pt x="269068" y="375894"/>
                  <a:pt x="257469" y="387485"/>
                  <a:pt x="243160" y="387485"/>
                </a:cubicBezTo>
                <a:cubicBezTo>
                  <a:pt x="228853" y="387485"/>
                  <a:pt x="217253" y="375894"/>
                  <a:pt x="217253" y="361596"/>
                </a:cubicBezTo>
                <a:cubicBezTo>
                  <a:pt x="217253" y="347298"/>
                  <a:pt x="228853" y="335707"/>
                  <a:pt x="243160" y="335707"/>
                </a:cubicBezTo>
                <a:cubicBezTo>
                  <a:pt x="257461" y="335724"/>
                  <a:pt x="269051" y="347305"/>
                  <a:pt x="269068" y="361596"/>
                </a:cubicBezTo>
                <a:close/>
                <a:moveTo>
                  <a:pt x="487237" y="361596"/>
                </a:moveTo>
                <a:cubicBezTo>
                  <a:pt x="487237" y="375894"/>
                  <a:pt x="475637" y="387485"/>
                  <a:pt x="461329" y="387485"/>
                </a:cubicBezTo>
                <a:cubicBezTo>
                  <a:pt x="447021" y="387485"/>
                  <a:pt x="435422" y="375894"/>
                  <a:pt x="435422" y="361596"/>
                </a:cubicBezTo>
                <a:cubicBezTo>
                  <a:pt x="435422" y="347298"/>
                  <a:pt x="447021" y="335707"/>
                  <a:pt x="461329" y="335707"/>
                </a:cubicBezTo>
                <a:cubicBezTo>
                  <a:pt x="475631" y="335700"/>
                  <a:pt x="487229" y="347280"/>
                  <a:pt x="487237" y="361571"/>
                </a:cubicBezTo>
                <a:cubicBezTo>
                  <a:pt x="487237" y="361579"/>
                  <a:pt x="487237" y="361588"/>
                  <a:pt x="487237" y="361596"/>
                </a:cubicBezTo>
                <a:close/>
                <a:moveTo>
                  <a:pt x="705466" y="361596"/>
                </a:moveTo>
                <a:cubicBezTo>
                  <a:pt x="705466" y="375894"/>
                  <a:pt x="693867" y="387485"/>
                  <a:pt x="679559" y="387485"/>
                </a:cubicBezTo>
                <a:cubicBezTo>
                  <a:pt x="665250" y="387485"/>
                  <a:pt x="653652" y="375894"/>
                  <a:pt x="653652" y="361596"/>
                </a:cubicBezTo>
                <a:cubicBezTo>
                  <a:pt x="653652" y="347298"/>
                  <a:pt x="665250" y="335707"/>
                  <a:pt x="679559" y="335707"/>
                </a:cubicBezTo>
                <a:cubicBezTo>
                  <a:pt x="693861" y="335700"/>
                  <a:pt x="705458" y="347280"/>
                  <a:pt x="705466" y="361571"/>
                </a:cubicBezTo>
                <a:cubicBezTo>
                  <a:pt x="705466" y="361579"/>
                  <a:pt x="705466" y="361588"/>
                  <a:pt x="705466" y="361596"/>
                </a:cubicBezTo>
                <a:close/>
                <a:moveTo>
                  <a:pt x="923695" y="361596"/>
                </a:moveTo>
                <a:cubicBezTo>
                  <a:pt x="923695" y="375894"/>
                  <a:pt x="912096" y="387485"/>
                  <a:pt x="897788" y="387485"/>
                </a:cubicBezTo>
                <a:cubicBezTo>
                  <a:pt x="883481" y="387485"/>
                  <a:pt x="871881" y="375894"/>
                  <a:pt x="871881" y="361596"/>
                </a:cubicBezTo>
                <a:cubicBezTo>
                  <a:pt x="871881" y="347298"/>
                  <a:pt x="883481" y="335707"/>
                  <a:pt x="897788" y="335707"/>
                </a:cubicBezTo>
                <a:cubicBezTo>
                  <a:pt x="912090" y="335700"/>
                  <a:pt x="923688" y="347280"/>
                  <a:pt x="923695" y="361571"/>
                </a:cubicBezTo>
                <a:cubicBezTo>
                  <a:pt x="923695" y="361579"/>
                  <a:pt x="923695" y="361588"/>
                  <a:pt x="923695" y="361596"/>
                </a:cubicBezTo>
                <a:close/>
                <a:moveTo>
                  <a:pt x="1141923" y="361596"/>
                </a:moveTo>
                <a:cubicBezTo>
                  <a:pt x="1141923" y="375894"/>
                  <a:pt x="1130324" y="387485"/>
                  <a:pt x="1116016" y="387485"/>
                </a:cubicBezTo>
                <a:cubicBezTo>
                  <a:pt x="1101708" y="387485"/>
                  <a:pt x="1090109" y="375894"/>
                  <a:pt x="1090109" y="361596"/>
                </a:cubicBezTo>
                <a:cubicBezTo>
                  <a:pt x="1090109" y="347298"/>
                  <a:pt x="1101708" y="335707"/>
                  <a:pt x="1116016" y="335707"/>
                </a:cubicBezTo>
                <a:cubicBezTo>
                  <a:pt x="1130316" y="335724"/>
                  <a:pt x="1141907" y="347305"/>
                  <a:pt x="1141923" y="361596"/>
                </a:cubicBezTo>
                <a:close/>
                <a:moveTo>
                  <a:pt x="50838" y="529500"/>
                </a:moveTo>
                <a:cubicBezTo>
                  <a:pt x="50838" y="543798"/>
                  <a:pt x="39239" y="555389"/>
                  <a:pt x="24931" y="555389"/>
                </a:cubicBezTo>
                <a:cubicBezTo>
                  <a:pt x="10623" y="555389"/>
                  <a:pt x="-976" y="543798"/>
                  <a:pt x="-976" y="529500"/>
                </a:cubicBezTo>
                <a:cubicBezTo>
                  <a:pt x="-976" y="515202"/>
                  <a:pt x="10623" y="503612"/>
                  <a:pt x="24931" y="503612"/>
                </a:cubicBezTo>
                <a:cubicBezTo>
                  <a:pt x="39233" y="503605"/>
                  <a:pt x="50831" y="515184"/>
                  <a:pt x="50838" y="529475"/>
                </a:cubicBezTo>
                <a:cubicBezTo>
                  <a:pt x="50838" y="529484"/>
                  <a:pt x="50838" y="529492"/>
                  <a:pt x="50838" y="529500"/>
                </a:cubicBezTo>
                <a:close/>
                <a:moveTo>
                  <a:pt x="269068" y="529500"/>
                </a:moveTo>
                <a:cubicBezTo>
                  <a:pt x="269068" y="543798"/>
                  <a:pt x="257469" y="555389"/>
                  <a:pt x="243160" y="555389"/>
                </a:cubicBezTo>
                <a:cubicBezTo>
                  <a:pt x="228853" y="555389"/>
                  <a:pt x="217253" y="543798"/>
                  <a:pt x="217253" y="529500"/>
                </a:cubicBezTo>
                <a:cubicBezTo>
                  <a:pt x="217253" y="515202"/>
                  <a:pt x="228853" y="503612"/>
                  <a:pt x="243160" y="503612"/>
                </a:cubicBezTo>
                <a:cubicBezTo>
                  <a:pt x="257461" y="503629"/>
                  <a:pt x="269051" y="515209"/>
                  <a:pt x="269068" y="529500"/>
                </a:cubicBezTo>
                <a:close/>
                <a:moveTo>
                  <a:pt x="487237" y="529500"/>
                </a:moveTo>
                <a:cubicBezTo>
                  <a:pt x="487237" y="543798"/>
                  <a:pt x="475637" y="555389"/>
                  <a:pt x="461329" y="555389"/>
                </a:cubicBezTo>
                <a:cubicBezTo>
                  <a:pt x="447021" y="555389"/>
                  <a:pt x="435422" y="543798"/>
                  <a:pt x="435422" y="529500"/>
                </a:cubicBezTo>
                <a:cubicBezTo>
                  <a:pt x="435422" y="515202"/>
                  <a:pt x="447021" y="503612"/>
                  <a:pt x="461329" y="503612"/>
                </a:cubicBezTo>
                <a:cubicBezTo>
                  <a:pt x="475631" y="503605"/>
                  <a:pt x="487229" y="515184"/>
                  <a:pt x="487237" y="529475"/>
                </a:cubicBezTo>
                <a:cubicBezTo>
                  <a:pt x="487237" y="529484"/>
                  <a:pt x="487237" y="529492"/>
                  <a:pt x="487237" y="529500"/>
                </a:cubicBezTo>
                <a:close/>
                <a:moveTo>
                  <a:pt x="705466" y="529500"/>
                </a:moveTo>
                <a:cubicBezTo>
                  <a:pt x="705466" y="543798"/>
                  <a:pt x="693867" y="555389"/>
                  <a:pt x="679559" y="555389"/>
                </a:cubicBezTo>
                <a:cubicBezTo>
                  <a:pt x="665250" y="555389"/>
                  <a:pt x="653652" y="543798"/>
                  <a:pt x="653652" y="529500"/>
                </a:cubicBezTo>
                <a:cubicBezTo>
                  <a:pt x="653652" y="515202"/>
                  <a:pt x="665250" y="503612"/>
                  <a:pt x="679559" y="503612"/>
                </a:cubicBezTo>
                <a:cubicBezTo>
                  <a:pt x="693861" y="503605"/>
                  <a:pt x="705458" y="515184"/>
                  <a:pt x="705466" y="529475"/>
                </a:cubicBezTo>
                <a:cubicBezTo>
                  <a:pt x="705466" y="529484"/>
                  <a:pt x="705466" y="529492"/>
                  <a:pt x="705466" y="529500"/>
                </a:cubicBezTo>
                <a:close/>
                <a:moveTo>
                  <a:pt x="923695" y="529500"/>
                </a:moveTo>
                <a:cubicBezTo>
                  <a:pt x="923695" y="543798"/>
                  <a:pt x="912096" y="555389"/>
                  <a:pt x="897788" y="555389"/>
                </a:cubicBezTo>
                <a:cubicBezTo>
                  <a:pt x="883481" y="555389"/>
                  <a:pt x="871881" y="543798"/>
                  <a:pt x="871881" y="529500"/>
                </a:cubicBezTo>
                <a:cubicBezTo>
                  <a:pt x="871881" y="515202"/>
                  <a:pt x="883481" y="503612"/>
                  <a:pt x="897788" y="503612"/>
                </a:cubicBezTo>
                <a:cubicBezTo>
                  <a:pt x="912090" y="503605"/>
                  <a:pt x="923688" y="515184"/>
                  <a:pt x="923695" y="529475"/>
                </a:cubicBezTo>
                <a:cubicBezTo>
                  <a:pt x="923695" y="529484"/>
                  <a:pt x="923695" y="529492"/>
                  <a:pt x="923695" y="529500"/>
                </a:cubicBezTo>
                <a:close/>
                <a:moveTo>
                  <a:pt x="1141923" y="529500"/>
                </a:moveTo>
                <a:cubicBezTo>
                  <a:pt x="1141923" y="543798"/>
                  <a:pt x="1130324" y="555389"/>
                  <a:pt x="1116016" y="555389"/>
                </a:cubicBezTo>
                <a:cubicBezTo>
                  <a:pt x="1101708" y="555389"/>
                  <a:pt x="1090109" y="543798"/>
                  <a:pt x="1090109" y="529500"/>
                </a:cubicBezTo>
                <a:cubicBezTo>
                  <a:pt x="1090109" y="515202"/>
                  <a:pt x="1101708" y="503612"/>
                  <a:pt x="1116016" y="503612"/>
                </a:cubicBezTo>
                <a:cubicBezTo>
                  <a:pt x="1130316" y="503629"/>
                  <a:pt x="1141907" y="515209"/>
                  <a:pt x="1141923" y="529500"/>
                </a:cubicBezTo>
                <a:close/>
                <a:moveTo>
                  <a:pt x="50838" y="697404"/>
                </a:moveTo>
                <a:cubicBezTo>
                  <a:pt x="50838" y="711702"/>
                  <a:pt x="39239" y="723293"/>
                  <a:pt x="24931" y="723293"/>
                </a:cubicBezTo>
                <a:cubicBezTo>
                  <a:pt x="10623" y="723293"/>
                  <a:pt x="-976" y="711702"/>
                  <a:pt x="-976" y="697404"/>
                </a:cubicBezTo>
                <a:cubicBezTo>
                  <a:pt x="-976" y="683106"/>
                  <a:pt x="10623" y="671516"/>
                  <a:pt x="24931" y="671516"/>
                </a:cubicBezTo>
                <a:cubicBezTo>
                  <a:pt x="39233" y="671509"/>
                  <a:pt x="50831" y="683088"/>
                  <a:pt x="50838" y="697379"/>
                </a:cubicBezTo>
                <a:cubicBezTo>
                  <a:pt x="50838" y="697387"/>
                  <a:pt x="50838" y="697395"/>
                  <a:pt x="50838" y="697404"/>
                </a:cubicBezTo>
                <a:close/>
                <a:moveTo>
                  <a:pt x="269068" y="697404"/>
                </a:moveTo>
                <a:cubicBezTo>
                  <a:pt x="269068" y="711702"/>
                  <a:pt x="257469" y="723293"/>
                  <a:pt x="243160" y="723293"/>
                </a:cubicBezTo>
                <a:cubicBezTo>
                  <a:pt x="228853" y="723293"/>
                  <a:pt x="217253" y="711702"/>
                  <a:pt x="217253" y="697404"/>
                </a:cubicBezTo>
                <a:cubicBezTo>
                  <a:pt x="217253" y="683106"/>
                  <a:pt x="228853" y="671516"/>
                  <a:pt x="243160" y="671516"/>
                </a:cubicBezTo>
                <a:cubicBezTo>
                  <a:pt x="257461" y="671532"/>
                  <a:pt x="269051" y="683113"/>
                  <a:pt x="269068" y="697404"/>
                </a:cubicBezTo>
                <a:close/>
                <a:moveTo>
                  <a:pt x="487237" y="697404"/>
                </a:moveTo>
                <a:cubicBezTo>
                  <a:pt x="487237" y="711702"/>
                  <a:pt x="475637" y="723293"/>
                  <a:pt x="461329" y="723293"/>
                </a:cubicBezTo>
                <a:cubicBezTo>
                  <a:pt x="447021" y="723293"/>
                  <a:pt x="435422" y="711702"/>
                  <a:pt x="435422" y="697404"/>
                </a:cubicBezTo>
                <a:cubicBezTo>
                  <a:pt x="435422" y="683106"/>
                  <a:pt x="447021" y="671516"/>
                  <a:pt x="461329" y="671516"/>
                </a:cubicBezTo>
                <a:cubicBezTo>
                  <a:pt x="475631" y="671509"/>
                  <a:pt x="487229" y="683088"/>
                  <a:pt x="487237" y="697379"/>
                </a:cubicBezTo>
                <a:cubicBezTo>
                  <a:pt x="487237" y="697387"/>
                  <a:pt x="487237" y="697395"/>
                  <a:pt x="487237" y="697404"/>
                </a:cubicBezTo>
                <a:close/>
                <a:moveTo>
                  <a:pt x="705466" y="697404"/>
                </a:moveTo>
                <a:cubicBezTo>
                  <a:pt x="705466" y="711702"/>
                  <a:pt x="693867" y="723293"/>
                  <a:pt x="679559" y="723293"/>
                </a:cubicBezTo>
                <a:cubicBezTo>
                  <a:pt x="665250" y="723293"/>
                  <a:pt x="653652" y="711702"/>
                  <a:pt x="653652" y="697404"/>
                </a:cubicBezTo>
                <a:cubicBezTo>
                  <a:pt x="653652" y="683106"/>
                  <a:pt x="665250" y="671516"/>
                  <a:pt x="679559" y="671516"/>
                </a:cubicBezTo>
                <a:cubicBezTo>
                  <a:pt x="693861" y="671509"/>
                  <a:pt x="705458" y="683088"/>
                  <a:pt x="705466" y="697379"/>
                </a:cubicBezTo>
                <a:cubicBezTo>
                  <a:pt x="705466" y="697387"/>
                  <a:pt x="705466" y="697395"/>
                  <a:pt x="705466" y="697404"/>
                </a:cubicBezTo>
                <a:close/>
                <a:moveTo>
                  <a:pt x="923695" y="697404"/>
                </a:moveTo>
                <a:cubicBezTo>
                  <a:pt x="923695" y="711702"/>
                  <a:pt x="912096" y="723293"/>
                  <a:pt x="897788" y="723293"/>
                </a:cubicBezTo>
                <a:cubicBezTo>
                  <a:pt x="883481" y="723293"/>
                  <a:pt x="871881" y="711702"/>
                  <a:pt x="871881" y="697404"/>
                </a:cubicBezTo>
                <a:cubicBezTo>
                  <a:pt x="871881" y="683106"/>
                  <a:pt x="883481" y="671516"/>
                  <a:pt x="897788" y="671516"/>
                </a:cubicBezTo>
                <a:cubicBezTo>
                  <a:pt x="912090" y="671509"/>
                  <a:pt x="923688" y="683088"/>
                  <a:pt x="923695" y="697379"/>
                </a:cubicBezTo>
                <a:cubicBezTo>
                  <a:pt x="923695" y="697387"/>
                  <a:pt x="923695" y="697395"/>
                  <a:pt x="923695" y="697404"/>
                </a:cubicBezTo>
                <a:close/>
                <a:moveTo>
                  <a:pt x="1141923" y="697404"/>
                </a:moveTo>
                <a:cubicBezTo>
                  <a:pt x="1141923" y="711702"/>
                  <a:pt x="1130324" y="723293"/>
                  <a:pt x="1116016" y="723293"/>
                </a:cubicBezTo>
                <a:cubicBezTo>
                  <a:pt x="1101708" y="723293"/>
                  <a:pt x="1090109" y="711702"/>
                  <a:pt x="1090109" y="697404"/>
                </a:cubicBezTo>
                <a:cubicBezTo>
                  <a:pt x="1090109" y="683106"/>
                  <a:pt x="1101708" y="671516"/>
                  <a:pt x="1116016" y="671516"/>
                </a:cubicBezTo>
                <a:cubicBezTo>
                  <a:pt x="1130316" y="671532"/>
                  <a:pt x="1141907" y="683113"/>
                  <a:pt x="1141923" y="697404"/>
                </a:cubicBezTo>
                <a:close/>
              </a:path>
            </a:pathLst>
          </a:custGeom>
          <a:solidFill>
            <a:srgbClr val="015DBB"/>
          </a:solidFill>
        </p:spPr>
        <p:txBody>
          <a:bodyPr/>
          <a:lstStyle/>
          <a:p>
            <a:endParaRPr lang="zh-CN" altLang="en-US"/>
          </a:p>
        </p:txBody>
      </p:sp>
      <p:sp>
        <p:nvSpPr>
          <p:cNvPr id="11" name="Text 8"/>
          <p:cNvSpPr/>
          <p:nvPr/>
        </p:nvSpPr>
        <p:spPr>
          <a:xfrm>
            <a:off x="893745" y="4728174"/>
            <a:ext cx="1141923" cy="723293"/>
          </a:xfrm>
          <a:prstGeom prst="rect">
            <a:avLst/>
          </a:prstGeom>
          <a:noFill/>
        </p:spPr>
        <p:txBody>
          <a:bodyPr wrap="square" lIns="45720" tIns="91440" rIns="91440" bIns="45720" rtlCol="0" anchor="ctr"/>
          <a:lstStyle/>
          <a:p>
            <a:pPr>
              <a:lnSpc>
                <a:spcPct val="100000"/>
              </a:lnSpc>
            </a:pPr>
            <a:endParaRPr lang="en-US" sz="1600" dirty="0"/>
          </a:p>
        </p:txBody>
      </p:sp>
      <p:sp>
        <p:nvSpPr>
          <p:cNvPr id="12" name="Shape 9"/>
          <p:cNvSpPr/>
          <p:nvPr/>
        </p:nvSpPr>
        <p:spPr>
          <a:xfrm>
            <a:off x="10230150" y="1569684"/>
            <a:ext cx="1141923" cy="723293"/>
          </a:xfrm>
          <a:custGeom>
            <a:avLst/>
            <a:gdLst/>
            <a:ahLst/>
            <a:cxnLst/>
            <a:rect l="l" t="t" r="r" b="b"/>
            <a:pathLst>
              <a:path w="1141923" h="723293">
                <a:moveTo>
                  <a:pt x="50838" y="25788"/>
                </a:moveTo>
                <a:cubicBezTo>
                  <a:pt x="50838" y="40086"/>
                  <a:pt x="39239" y="51676"/>
                  <a:pt x="24931" y="51676"/>
                </a:cubicBezTo>
                <a:cubicBezTo>
                  <a:pt x="10623" y="51676"/>
                  <a:pt x="-976" y="40086"/>
                  <a:pt x="-976" y="25788"/>
                </a:cubicBezTo>
                <a:cubicBezTo>
                  <a:pt x="-976" y="11490"/>
                  <a:pt x="10623" y="-101"/>
                  <a:pt x="24931" y="-101"/>
                </a:cubicBezTo>
                <a:cubicBezTo>
                  <a:pt x="39233" y="-108"/>
                  <a:pt x="50831" y="11473"/>
                  <a:pt x="50838" y="25763"/>
                </a:cubicBezTo>
                <a:cubicBezTo>
                  <a:pt x="50838" y="25772"/>
                  <a:pt x="50838" y="25780"/>
                  <a:pt x="50838" y="25788"/>
                </a:cubicBezTo>
                <a:close/>
                <a:moveTo>
                  <a:pt x="269068" y="25788"/>
                </a:moveTo>
                <a:cubicBezTo>
                  <a:pt x="269068" y="40086"/>
                  <a:pt x="257469" y="51676"/>
                  <a:pt x="243160" y="51676"/>
                </a:cubicBezTo>
                <a:cubicBezTo>
                  <a:pt x="228853" y="51676"/>
                  <a:pt x="217253" y="40086"/>
                  <a:pt x="217253" y="25788"/>
                </a:cubicBezTo>
                <a:cubicBezTo>
                  <a:pt x="217253" y="11490"/>
                  <a:pt x="228853" y="-101"/>
                  <a:pt x="243160" y="-101"/>
                </a:cubicBezTo>
                <a:cubicBezTo>
                  <a:pt x="257461" y="-84"/>
                  <a:pt x="269051" y="11497"/>
                  <a:pt x="269068" y="25788"/>
                </a:cubicBezTo>
                <a:close/>
                <a:moveTo>
                  <a:pt x="487237" y="25788"/>
                </a:moveTo>
                <a:cubicBezTo>
                  <a:pt x="487237" y="40086"/>
                  <a:pt x="475637" y="51676"/>
                  <a:pt x="461329" y="51676"/>
                </a:cubicBezTo>
                <a:cubicBezTo>
                  <a:pt x="447021" y="51676"/>
                  <a:pt x="435422" y="40086"/>
                  <a:pt x="435422" y="25788"/>
                </a:cubicBezTo>
                <a:cubicBezTo>
                  <a:pt x="435422" y="11490"/>
                  <a:pt x="447021" y="-101"/>
                  <a:pt x="461329" y="-101"/>
                </a:cubicBezTo>
                <a:cubicBezTo>
                  <a:pt x="475631" y="-108"/>
                  <a:pt x="487229" y="11473"/>
                  <a:pt x="487237" y="25763"/>
                </a:cubicBezTo>
                <a:cubicBezTo>
                  <a:pt x="487237" y="25772"/>
                  <a:pt x="487237" y="25780"/>
                  <a:pt x="487237" y="25788"/>
                </a:cubicBezTo>
                <a:close/>
                <a:moveTo>
                  <a:pt x="705466" y="25788"/>
                </a:moveTo>
                <a:cubicBezTo>
                  <a:pt x="705466" y="40086"/>
                  <a:pt x="693867" y="51676"/>
                  <a:pt x="679559" y="51676"/>
                </a:cubicBezTo>
                <a:cubicBezTo>
                  <a:pt x="665250" y="51676"/>
                  <a:pt x="653652" y="40086"/>
                  <a:pt x="653652" y="25788"/>
                </a:cubicBezTo>
                <a:cubicBezTo>
                  <a:pt x="653652" y="11490"/>
                  <a:pt x="665250" y="-101"/>
                  <a:pt x="679559" y="-101"/>
                </a:cubicBezTo>
                <a:cubicBezTo>
                  <a:pt x="693861" y="-108"/>
                  <a:pt x="705458" y="11473"/>
                  <a:pt x="705466" y="25763"/>
                </a:cubicBezTo>
                <a:cubicBezTo>
                  <a:pt x="705466" y="25772"/>
                  <a:pt x="705466" y="25780"/>
                  <a:pt x="705466" y="25788"/>
                </a:cubicBezTo>
                <a:close/>
                <a:moveTo>
                  <a:pt x="923695" y="25788"/>
                </a:moveTo>
                <a:cubicBezTo>
                  <a:pt x="923695" y="40086"/>
                  <a:pt x="912096" y="51676"/>
                  <a:pt x="897788" y="51676"/>
                </a:cubicBezTo>
                <a:cubicBezTo>
                  <a:pt x="883481" y="51676"/>
                  <a:pt x="871881" y="40086"/>
                  <a:pt x="871881" y="25788"/>
                </a:cubicBezTo>
                <a:cubicBezTo>
                  <a:pt x="871881" y="11490"/>
                  <a:pt x="883481" y="-101"/>
                  <a:pt x="897788" y="-101"/>
                </a:cubicBezTo>
                <a:cubicBezTo>
                  <a:pt x="912090" y="-108"/>
                  <a:pt x="923688" y="11473"/>
                  <a:pt x="923695" y="25763"/>
                </a:cubicBezTo>
                <a:cubicBezTo>
                  <a:pt x="923695" y="25772"/>
                  <a:pt x="923695" y="25780"/>
                  <a:pt x="923695" y="25788"/>
                </a:cubicBezTo>
                <a:close/>
                <a:moveTo>
                  <a:pt x="1141923" y="25788"/>
                </a:moveTo>
                <a:cubicBezTo>
                  <a:pt x="1141923" y="40086"/>
                  <a:pt x="1130324" y="51676"/>
                  <a:pt x="1116016" y="51676"/>
                </a:cubicBezTo>
                <a:cubicBezTo>
                  <a:pt x="1101708" y="51676"/>
                  <a:pt x="1090109" y="40086"/>
                  <a:pt x="1090109" y="25788"/>
                </a:cubicBezTo>
                <a:cubicBezTo>
                  <a:pt x="1090109" y="11490"/>
                  <a:pt x="1101708" y="-101"/>
                  <a:pt x="1116016" y="-101"/>
                </a:cubicBezTo>
                <a:cubicBezTo>
                  <a:pt x="1130316" y="-84"/>
                  <a:pt x="1141907" y="11497"/>
                  <a:pt x="1141923" y="25788"/>
                </a:cubicBezTo>
                <a:close/>
                <a:moveTo>
                  <a:pt x="50838" y="193692"/>
                </a:moveTo>
                <a:cubicBezTo>
                  <a:pt x="50838" y="207990"/>
                  <a:pt x="39239" y="219580"/>
                  <a:pt x="24931" y="219580"/>
                </a:cubicBezTo>
                <a:cubicBezTo>
                  <a:pt x="10623" y="219580"/>
                  <a:pt x="-976" y="207990"/>
                  <a:pt x="-976" y="193692"/>
                </a:cubicBezTo>
                <a:cubicBezTo>
                  <a:pt x="-976" y="179394"/>
                  <a:pt x="10623" y="167803"/>
                  <a:pt x="24931" y="167803"/>
                </a:cubicBezTo>
                <a:cubicBezTo>
                  <a:pt x="39233" y="167796"/>
                  <a:pt x="50831" y="179377"/>
                  <a:pt x="50838" y="193668"/>
                </a:cubicBezTo>
                <a:cubicBezTo>
                  <a:pt x="50838" y="193676"/>
                  <a:pt x="50838" y="193684"/>
                  <a:pt x="50838" y="193692"/>
                </a:cubicBezTo>
                <a:close/>
                <a:moveTo>
                  <a:pt x="269068" y="193692"/>
                </a:moveTo>
                <a:cubicBezTo>
                  <a:pt x="269068" y="207990"/>
                  <a:pt x="257469" y="219580"/>
                  <a:pt x="243160" y="219580"/>
                </a:cubicBezTo>
                <a:cubicBezTo>
                  <a:pt x="228853" y="219580"/>
                  <a:pt x="217253" y="207990"/>
                  <a:pt x="217253" y="193692"/>
                </a:cubicBezTo>
                <a:cubicBezTo>
                  <a:pt x="217253" y="179394"/>
                  <a:pt x="228853" y="167803"/>
                  <a:pt x="243160" y="167803"/>
                </a:cubicBezTo>
                <a:cubicBezTo>
                  <a:pt x="257461" y="167820"/>
                  <a:pt x="269051" y="179401"/>
                  <a:pt x="269068" y="193692"/>
                </a:cubicBezTo>
                <a:close/>
                <a:moveTo>
                  <a:pt x="487237" y="193692"/>
                </a:moveTo>
                <a:cubicBezTo>
                  <a:pt x="487237" y="207990"/>
                  <a:pt x="475637" y="219580"/>
                  <a:pt x="461329" y="219580"/>
                </a:cubicBezTo>
                <a:cubicBezTo>
                  <a:pt x="447021" y="219580"/>
                  <a:pt x="435422" y="207990"/>
                  <a:pt x="435422" y="193692"/>
                </a:cubicBezTo>
                <a:cubicBezTo>
                  <a:pt x="435422" y="179394"/>
                  <a:pt x="447021" y="167803"/>
                  <a:pt x="461329" y="167803"/>
                </a:cubicBezTo>
                <a:cubicBezTo>
                  <a:pt x="475631" y="167796"/>
                  <a:pt x="487229" y="179377"/>
                  <a:pt x="487237" y="193668"/>
                </a:cubicBezTo>
                <a:cubicBezTo>
                  <a:pt x="487237" y="193676"/>
                  <a:pt x="487237" y="193684"/>
                  <a:pt x="487237" y="193692"/>
                </a:cubicBezTo>
                <a:close/>
                <a:moveTo>
                  <a:pt x="705466" y="193692"/>
                </a:moveTo>
                <a:cubicBezTo>
                  <a:pt x="705466" y="207990"/>
                  <a:pt x="693867" y="219580"/>
                  <a:pt x="679559" y="219580"/>
                </a:cubicBezTo>
                <a:cubicBezTo>
                  <a:pt x="665250" y="219580"/>
                  <a:pt x="653652" y="207990"/>
                  <a:pt x="653652" y="193692"/>
                </a:cubicBezTo>
                <a:cubicBezTo>
                  <a:pt x="653652" y="179394"/>
                  <a:pt x="665250" y="167803"/>
                  <a:pt x="679559" y="167803"/>
                </a:cubicBezTo>
                <a:cubicBezTo>
                  <a:pt x="693861" y="167796"/>
                  <a:pt x="705458" y="179377"/>
                  <a:pt x="705466" y="193668"/>
                </a:cubicBezTo>
                <a:cubicBezTo>
                  <a:pt x="705466" y="193676"/>
                  <a:pt x="705466" y="193684"/>
                  <a:pt x="705466" y="193692"/>
                </a:cubicBezTo>
                <a:close/>
                <a:moveTo>
                  <a:pt x="923695" y="193692"/>
                </a:moveTo>
                <a:cubicBezTo>
                  <a:pt x="923695" y="207990"/>
                  <a:pt x="912096" y="219580"/>
                  <a:pt x="897788" y="219580"/>
                </a:cubicBezTo>
                <a:cubicBezTo>
                  <a:pt x="883481" y="219580"/>
                  <a:pt x="871881" y="207990"/>
                  <a:pt x="871881" y="193692"/>
                </a:cubicBezTo>
                <a:cubicBezTo>
                  <a:pt x="871881" y="179394"/>
                  <a:pt x="883481" y="167803"/>
                  <a:pt x="897788" y="167803"/>
                </a:cubicBezTo>
                <a:cubicBezTo>
                  <a:pt x="912090" y="167796"/>
                  <a:pt x="923688" y="179377"/>
                  <a:pt x="923695" y="193668"/>
                </a:cubicBezTo>
                <a:cubicBezTo>
                  <a:pt x="923695" y="193676"/>
                  <a:pt x="923695" y="193684"/>
                  <a:pt x="923695" y="193692"/>
                </a:cubicBezTo>
                <a:close/>
                <a:moveTo>
                  <a:pt x="1141923" y="193692"/>
                </a:moveTo>
                <a:cubicBezTo>
                  <a:pt x="1141923" y="207990"/>
                  <a:pt x="1130324" y="219580"/>
                  <a:pt x="1116016" y="219580"/>
                </a:cubicBezTo>
                <a:cubicBezTo>
                  <a:pt x="1101708" y="219580"/>
                  <a:pt x="1090109" y="207990"/>
                  <a:pt x="1090109" y="193692"/>
                </a:cubicBezTo>
                <a:cubicBezTo>
                  <a:pt x="1090109" y="179394"/>
                  <a:pt x="1101708" y="167803"/>
                  <a:pt x="1116016" y="167803"/>
                </a:cubicBezTo>
                <a:cubicBezTo>
                  <a:pt x="1130316" y="167820"/>
                  <a:pt x="1141907" y="179401"/>
                  <a:pt x="1141923" y="193692"/>
                </a:cubicBezTo>
                <a:close/>
                <a:moveTo>
                  <a:pt x="50838" y="361596"/>
                </a:moveTo>
                <a:cubicBezTo>
                  <a:pt x="50838" y="375894"/>
                  <a:pt x="39239" y="387485"/>
                  <a:pt x="24931" y="387485"/>
                </a:cubicBezTo>
                <a:cubicBezTo>
                  <a:pt x="10623" y="387485"/>
                  <a:pt x="-976" y="375894"/>
                  <a:pt x="-976" y="361596"/>
                </a:cubicBezTo>
                <a:cubicBezTo>
                  <a:pt x="-976" y="347298"/>
                  <a:pt x="10623" y="335707"/>
                  <a:pt x="24931" y="335707"/>
                </a:cubicBezTo>
                <a:cubicBezTo>
                  <a:pt x="39233" y="335700"/>
                  <a:pt x="50831" y="347280"/>
                  <a:pt x="50838" y="361571"/>
                </a:cubicBezTo>
                <a:cubicBezTo>
                  <a:pt x="50838" y="361579"/>
                  <a:pt x="50838" y="361588"/>
                  <a:pt x="50838" y="361596"/>
                </a:cubicBezTo>
                <a:close/>
                <a:moveTo>
                  <a:pt x="269068" y="361596"/>
                </a:moveTo>
                <a:cubicBezTo>
                  <a:pt x="269068" y="375894"/>
                  <a:pt x="257469" y="387485"/>
                  <a:pt x="243160" y="387485"/>
                </a:cubicBezTo>
                <a:cubicBezTo>
                  <a:pt x="228853" y="387485"/>
                  <a:pt x="217253" y="375894"/>
                  <a:pt x="217253" y="361596"/>
                </a:cubicBezTo>
                <a:cubicBezTo>
                  <a:pt x="217253" y="347298"/>
                  <a:pt x="228853" y="335707"/>
                  <a:pt x="243160" y="335707"/>
                </a:cubicBezTo>
                <a:cubicBezTo>
                  <a:pt x="257461" y="335724"/>
                  <a:pt x="269051" y="347305"/>
                  <a:pt x="269068" y="361596"/>
                </a:cubicBezTo>
                <a:close/>
                <a:moveTo>
                  <a:pt x="487237" y="361596"/>
                </a:moveTo>
                <a:cubicBezTo>
                  <a:pt x="487237" y="375894"/>
                  <a:pt x="475637" y="387485"/>
                  <a:pt x="461329" y="387485"/>
                </a:cubicBezTo>
                <a:cubicBezTo>
                  <a:pt x="447021" y="387485"/>
                  <a:pt x="435422" y="375894"/>
                  <a:pt x="435422" y="361596"/>
                </a:cubicBezTo>
                <a:cubicBezTo>
                  <a:pt x="435422" y="347298"/>
                  <a:pt x="447021" y="335707"/>
                  <a:pt x="461329" y="335707"/>
                </a:cubicBezTo>
                <a:cubicBezTo>
                  <a:pt x="475631" y="335700"/>
                  <a:pt x="487229" y="347280"/>
                  <a:pt x="487237" y="361571"/>
                </a:cubicBezTo>
                <a:cubicBezTo>
                  <a:pt x="487237" y="361579"/>
                  <a:pt x="487237" y="361588"/>
                  <a:pt x="487237" y="361596"/>
                </a:cubicBezTo>
                <a:close/>
                <a:moveTo>
                  <a:pt x="705466" y="361596"/>
                </a:moveTo>
                <a:cubicBezTo>
                  <a:pt x="705466" y="375894"/>
                  <a:pt x="693867" y="387485"/>
                  <a:pt x="679559" y="387485"/>
                </a:cubicBezTo>
                <a:cubicBezTo>
                  <a:pt x="665250" y="387485"/>
                  <a:pt x="653652" y="375894"/>
                  <a:pt x="653652" y="361596"/>
                </a:cubicBezTo>
                <a:cubicBezTo>
                  <a:pt x="653652" y="347298"/>
                  <a:pt x="665250" y="335707"/>
                  <a:pt x="679559" y="335707"/>
                </a:cubicBezTo>
                <a:cubicBezTo>
                  <a:pt x="693861" y="335700"/>
                  <a:pt x="705458" y="347280"/>
                  <a:pt x="705466" y="361571"/>
                </a:cubicBezTo>
                <a:cubicBezTo>
                  <a:pt x="705466" y="361579"/>
                  <a:pt x="705466" y="361588"/>
                  <a:pt x="705466" y="361596"/>
                </a:cubicBezTo>
                <a:close/>
                <a:moveTo>
                  <a:pt x="923695" y="361596"/>
                </a:moveTo>
                <a:cubicBezTo>
                  <a:pt x="923695" y="375894"/>
                  <a:pt x="912096" y="387485"/>
                  <a:pt x="897788" y="387485"/>
                </a:cubicBezTo>
                <a:cubicBezTo>
                  <a:pt x="883481" y="387485"/>
                  <a:pt x="871881" y="375894"/>
                  <a:pt x="871881" y="361596"/>
                </a:cubicBezTo>
                <a:cubicBezTo>
                  <a:pt x="871881" y="347298"/>
                  <a:pt x="883481" y="335707"/>
                  <a:pt x="897788" y="335707"/>
                </a:cubicBezTo>
                <a:cubicBezTo>
                  <a:pt x="912090" y="335700"/>
                  <a:pt x="923688" y="347280"/>
                  <a:pt x="923695" y="361571"/>
                </a:cubicBezTo>
                <a:cubicBezTo>
                  <a:pt x="923695" y="361579"/>
                  <a:pt x="923695" y="361588"/>
                  <a:pt x="923695" y="361596"/>
                </a:cubicBezTo>
                <a:close/>
                <a:moveTo>
                  <a:pt x="1141923" y="361596"/>
                </a:moveTo>
                <a:cubicBezTo>
                  <a:pt x="1141923" y="375894"/>
                  <a:pt x="1130324" y="387485"/>
                  <a:pt x="1116016" y="387485"/>
                </a:cubicBezTo>
                <a:cubicBezTo>
                  <a:pt x="1101708" y="387485"/>
                  <a:pt x="1090109" y="375894"/>
                  <a:pt x="1090109" y="361596"/>
                </a:cubicBezTo>
                <a:cubicBezTo>
                  <a:pt x="1090109" y="347298"/>
                  <a:pt x="1101708" y="335707"/>
                  <a:pt x="1116016" y="335707"/>
                </a:cubicBezTo>
                <a:cubicBezTo>
                  <a:pt x="1130316" y="335724"/>
                  <a:pt x="1141907" y="347305"/>
                  <a:pt x="1141923" y="361596"/>
                </a:cubicBezTo>
                <a:close/>
                <a:moveTo>
                  <a:pt x="50838" y="529500"/>
                </a:moveTo>
                <a:cubicBezTo>
                  <a:pt x="50838" y="543798"/>
                  <a:pt x="39239" y="555389"/>
                  <a:pt x="24931" y="555389"/>
                </a:cubicBezTo>
                <a:cubicBezTo>
                  <a:pt x="10623" y="555389"/>
                  <a:pt x="-976" y="543798"/>
                  <a:pt x="-976" y="529500"/>
                </a:cubicBezTo>
                <a:cubicBezTo>
                  <a:pt x="-976" y="515202"/>
                  <a:pt x="10623" y="503612"/>
                  <a:pt x="24931" y="503612"/>
                </a:cubicBezTo>
                <a:cubicBezTo>
                  <a:pt x="39233" y="503605"/>
                  <a:pt x="50831" y="515184"/>
                  <a:pt x="50838" y="529475"/>
                </a:cubicBezTo>
                <a:cubicBezTo>
                  <a:pt x="50838" y="529484"/>
                  <a:pt x="50838" y="529492"/>
                  <a:pt x="50838" y="529500"/>
                </a:cubicBezTo>
                <a:close/>
                <a:moveTo>
                  <a:pt x="269068" y="529500"/>
                </a:moveTo>
                <a:cubicBezTo>
                  <a:pt x="269068" y="543798"/>
                  <a:pt x="257469" y="555389"/>
                  <a:pt x="243160" y="555389"/>
                </a:cubicBezTo>
                <a:cubicBezTo>
                  <a:pt x="228853" y="555389"/>
                  <a:pt x="217253" y="543798"/>
                  <a:pt x="217253" y="529500"/>
                </a:cubicBezTo>
                <a:cubicBezTo>
                  <a:pt x="217253" y="515202"/>
                  <a:pt x="228853" y="503612"/>
                  <a:pt x="243160" y="503612"/>
                </a:cubicBezTo>
                <a:cubicBezTo>
                  <a:pt x="257461" y="503629"/>
                  <a:pt x="269051" y="515209"/>
                  <a:pt x="269068" y="529500"/>
                </a:cubicBezTo>
                <a:close/>
                <a:moveTo>
                  <a:pt x="487237" y="529500"/>
                </a:moveTo>
                <a:cubicBezTo>
                  <a:pt x="487237" y="543798"/>
                  <a:pt x="475637" y="555389"/>
                  <a:pt x="461329" y="555389"/>
                </a:cubicBezTo>
                <a:cubicBezTo>
                  <a:pt x="447021" y="555389"/>
                  <a:pt x="435422" y="543798"/>
                  <a:pt x="435422" y="529500"/>
                </a:cubicBezTo>
                <a:cubicBezTo>
                  <a:pt x="435422" y="515202"/>
                  <a:pt x="447021" y="503612"/>
                  <a:pt x="461329" y="503612"/>
                </a:cubicBezTo>
                <a:cubicBezTo>
                  <a:pt x="475631" y="503605"/>
                  <a:pt x="487229" y="515184"/>
                  <a:pt x="487237" y="529475"/>
                </a:cubicBezTo>
                <a:cubicBezTo>
                  <a:pt x="487237" y="529484"/>
                  <a:pt x="487237" y="529492"/>
                  <a:pt x="487237" y="529500"/>
                </a:cubicBezTo>
                <a:close/>
                <a:moveTo>
                  <a:pt x="705466" y="529500"/>
                </a:moveTo>
                <a:cubicBezTo>
                  <a:pt x="705466" y="543798"/>
                  <a:pt x="693867" y="555389"/>
                  <a:pt x="679559" y="555389"/>
                </a:cubicBezTo>
                <a:cubicBezTo>
                  <a:pt x="665250" y="555389"/>
                  <a:pt x="653652" y="543798"/>
                  <a:pt x="653652" y="529500"/>
                </a:cubicBezTo>
                <a:cubicBezTo>
                  <a:pt x="653652" y="515202"/>
                  <a:pt x="665250" y="503612"/>
                  <a:pt x="679559" y="503612"/>
                </a:cubicBezTo>
                <a:cubicBezTo>
                  <a:pt x="693861" y="503605"/>
                  <a:pt x="705458" y="515184"/>
                  <a:pt x="705466" y="529475"/>
                </a:cubicBezTo>
                <a:cubicBezTo>
                  <a:pt x="705466" y="529484"/>
                  <a:pt x="705466" y="529492"/>
                  <a:pt x="705466" y="529500"/>
                </a:cubicBezTo>
                <a:close/>
                <a:moveTo>
                  <a:pt x="923695" y="529500"/>
                </a:moveTo>
                <a:cubicBezTo>
                  <a:pt x="923695" y="543798"/>
                  <a:pt x="912096" y="555389"/>
                  <a:pt x="897788" y="555389"/>
                </a:cubicBezTo>
                <a:cubicBezTo>
                  <a:pt x="883481" y="555389"/>
                  <a:pt x="871881" y="543798"/>
                  <a:pt x="871881" y="529500"/>
                </a:cubicBezTo>
                <a:cubicBezTo>
                  <a:pt x="871881" y="515202"/>
                  <a:pt x="883481" y="503612"/>
                  <a:pt x="897788" y="503612"/>
                </a:cubicBezTo>
                <a:cubicBezTo>
                  <a:pt x="912090" y="503605"/>
                  <a:pt x="923688" y="515184"/>
                  <a:pt x="923695" y="529475"/>
                </a:cubicBezTo>
                <a:cubicBezTo>
                  <a:pt x="923695" y="529484"/>
                  <a:pt x="923695" y="529492"/>
                  <a:pt x="923695" y="529500"/>
                </a:cubicBezTo>
                <a:close/>
                <a:moveTo>
                  <a:pt x="1141923" y="529500"/>
                </a:moveTo>
                <a:cubicBezTo>
                  <a:pt x="1141923" y="543798"/>
                  <a:pt x="1130324" y="555389"/>
                  <a:pt x="1116016" y="555389"/>
                </a:cubicBezTo>
                <a:cubicBezTo>
                  <a:pt x="1101708" y="555389"/>
                  <a:pt x="1090109" y="543798"/>
                  <a:pt x="1090109" y="529500"/>
                </a:cubicBezTo>
                <a:cubicBezTo>
                  <a:pt x="1090109" y="515202"/>
                  <a:pt x="1101708" y="503612"/>
                  <a:pt x="1116016" y="503612"/>
                </a:cubicBezTo>
                <a:cubicBezTo>
                  <a:pt x="1130316" y="503629"/>
                  <a:pt x="1141907" y="515209"/>
                  <a:pt x="1141923" y="529500"/>
                </a:cubicBezTo>
                <a:close/>
                <a:moveTo>
                  <a:pt x="50838" y="697404"/>
                </a:moveTo>
                <a:cubicBezTo>
                  <a:pt x="50838" y="711702"/>
                  <a:pt x="39239" y="723293"/>
                  <a:pt x="24931" y="723293"/>
                </a:cubicBezTo>
                <a:cubicBezTo>
                  <a:pt x="10623" y="723293"/>
                  <a:pt x="-976" y="711702"/>
                  <a:pt x="-976" y="697404"/>
                </a:cubicBezTo>
                <a:cubicBezTo>
                  <a:pt x="-976" y="683106"/>
                  <a:pt x="10623" y="671516"/>
                  <a:pt x="24931" y="671516"/>
                </a:cubicBezTo>
                <a:cubicBezTo>
                  <a:pt x="39233" y="671509"/>
                  <a:pt x="50831" y="683088"/>
                  <a:pt x="50838" y="697379"/>
                </a:cubicBezTo>
                <a:cubicBezTo>
                  <a:pt x="50838" y="697387"/>
                  <a:pt x="50838" y="697395"/>
                  <a:pt x="50838" y="697404"/>
                </a:cubicBezTo>
                <a:close/>
                <a:moveTo>
                  <a:pt x="269068" y="697404"/>
                </a:moveTo>
                <a:cubicBezTo>
                  <a:pt x="269068" y="711702"/>
                  <a:pt x="257469" y="723293"/>
                  <a:pt x="243160" y="723293"/>
                </a:cubicBezTo>
                <a:cubicBezTo>
                  <a:pt x="228853" y="723293"/>
                  <a:pt x="217253" y="711702"/>
                  <a:pt x="217253" y="697404"/>
                </a:cubicBezTo>
                <a:cubicBezTo>
                  <a:pt x="217253" y="683106"/>
                  <a:pt x="228853" y="671516"/>
                  <a:pt x="243160" y="671516"/>
                </a:cubicBezTo>
                <a:cubicBezTo>
                  <a:pt x="257461" y="671532"/>
                  <a:pt x="269051" y="683113"/>
                  <a:pt x="269068" y="697404"/>
                </a:cubicBezTo>
                <a:close/>
                <a:moveTo>
                  <a:pt x="487237" y="697404"/>
                </a:moveTo>
                <a:cubicBezTo>
                  <a:pt x="487237" y="711702"/>
                  <a:pt x="475637" y="723293"/>
                  <a:pt x="461329" y="723293"/>
                </a:cubicBezTo>
                <a:cubicBezTo>
                  <a:pt x="447021" y="723293"/>
                  <a:pt x="435422" y="711702"/>
                  <a:pt x="435422" y="697404"/>
                </a:cubicBezTo>
                <a:cubicBezTo>
                  <a:pt x="435422" y="683106"/>
                  <a:pt x="447021" y="671516"/>
                  <a:pt x="461329" y="671516"/>
                </a:cubicBezTo>
                <a:cubicBezTo>
                  <a:pt x="475631" y="671509"/>
                  <a:pt x="487229" y="683088"/>
                  <a:pt x="487237" y="697379"/>
                </a:cubicBezTo>
                <a:cubicBezTo>
                  <a:pt x="487237" y="697387"/>
                  <a:pt x="487237" y="697395"/>
                  <a:pt x="487237" y="697404"/>
                </a:cubicBezTo>
                <a:close/>
                <a:moveTo>
                  <a:pt x="705466" y="697404"/>
                </a:moveTo>
                <a:cubicBezTo>
                  <a:pt x="705466" y="711702"/>
                  <a:pt x="693867" y="723293"/>
                  <a:pt x="679559" y="723293"/>
                </a:cubicBezTo>
                <a:cubicBezTo>
                  <a:pt x="665250" y="723293"/>
                  <a:pt x="653652" y="711702"/>
                  <a:pt x="653652" y="697404"/>
                </a:cubicBezTo>
                <a:cubicBezTo>
                  <a:pt x="653652" y="683106"/>
                  <a:pt x="665250" y="671516"/>
                  <a:pt x="679559" y="671516"/>
                </a:cubicBezTo>
                <a:cubicBezTo>
                  <a:pt x="693861" y="671509"/>
                  <a:pt x="705458" y="683088"/>
                  <a:pt x="705466" y="697379"/>
                </a:cubicBezTo>
                <a:cubicBezTo>
                  <a:pt x="705466" y="697387"/>
                  <a:pt x="705466" y="697395"/>
                  <a:pt x="705466" y="697404"/>
                </a:cubicBezTo>
                <a:close/>
                <a:moveTo>
                  <a:pt x="923695" y="697404"/>
                </a:moveTo>
                <a:cubicBezTo>
                  <a:pt x="923695" y="711702"/>
                  <a:pt x="912096" y="723293"/>
                  <a:pt x="897788" y="723293"/>
                </a:cubicBezTo>
                <a:cubicBezTo>
                  <a:pt x="883481" y="723293"/>
                  <a:pt x="871881" y="711702"/>
                  <a:pt x="871881" y="697404"/>
                </a:cubicBezTo>
                <a:cubicBezTo>
                  <a:pt x="871881" y="683106"/>
                  <a:pt x="883481" y="671516"/>
                  <a:pt x="897788" y="671516"/>
                </a:cubicBezTo>
                <a:cubicBezTo>
                  <a:pt x="912090" y="671509"/>
                  <a:pt x="923688" y="683088"/>
                  <a:pt x="923695" y="697379"/>
                </a:cubicBezTo>
                <a:cubicBezTo>
                  <a:pt x="923695" y="697387"/>
                  <a:pt x="923695" y="697395"/>
                  <a:pt x="923695" y="697404"/>
                </a:cubicBezTo>
                <a:close/>
                <a:moveTo>
                  <a:pt x="1141923" y="697404"/>
                </a:moveTo>
                <a:cubicBezTo>
                  <a:pt x="1141923" y="711702"/>
                  <a:pt x="1130324" y="723293"/>
                  <a:pt x="1116016" y="723293"/>
                </a:cubicBezTo>
                <a:cubicBezTo>
                  <a:pt x="1101708" y="723293"/>
                  <a:pt x="1090109" y="711702"/>
                  <a:pt x="1090109" y="697404"/>
                </a:cubicBezTo>
                <a:cubicBezTo>
                  <a:pt x="1090109" y="683106"/>
                  <a:pt x="1101708" y="671516"/>
                  <a:pt x="1116016" y="671516"/>
                </a:cubicBezTo>
                <a:cubicBezTo>
                  <a:pt x="1130316" y="671532"/>
                  <a:pt x="1141907" y="683113"/>
                  <a:pt x="1141923" y="697404"/>
                </a:cubicBezTo>
                <a:close/>
              </a:path>
            </a:pathLst>
          </a:custGeom>
          <a:solidFill>
            <a:srgbClr val="015DBB"/>
          </a:solidFill>
        </p:spPr>
        <p:txBody>
          <a:bodyPr/>
          <a:lstStyle/>
          <a:p>
            <a:endParaRPr lang="zh-CN" altLang="en-US"/>
          </a:p>
        </p:txBody>
      </p:sp>
      <p:sp>
        <p:nvSpPr>
          <p:cNvPr id="13" name="Text 10"/>
          <p:cNvSpPr/>
          <p:nvPr/>
        </p:nvSpPr>
        <p:spPr>
          <a:xfrm>
            <a:off x="10580670" y="4728174"/>
            <a:ext cx="1141923" cy="723293"/>
          </a:xfrm>
          <a:prstGeom prst="rect">
            <a:avLst/>
          </a:prstGeom>
          <a:noFill/>
        </p:spPr>
        <p:txBody>
          <a:bodyPr wrap="square" lIns="45720" tIns="91440" rIns="91440" bIns="45720" rtlCol="0" anchor="ctr"/>
          <a:lstStyle/>
          <a:p>
            <a:pPr>
              <a:lnSpc>
                <a:spcPct val="100000"/>
              </a:lnSpc>
            </a:pPr>
            <a:endParaRPr lang="en-US" sz="1600" dirty="0"/>
          </a:p>
        </p:txBody>
      </p:sp>
      <p:pic>
        <p:nvPicPr>
          <p:cNvPr id="14" name="Image 1" descr="https://kimi-img.moonshot.cn/pub/slides/slides_tmpl/image/25-09-08-12:55:40-d2v63j5nfo2stf9dk4m0.png"/>
          <p:cNvPicPr>
            <a:picLocks noChangeAspect="1"/>
          </p:cNvPicPr>
          <p:nvPr/>
        </p:nvPicPr>
        <p:blipFill>
          <a:blip r:embed="rId4"/>
          <a:stretch>
            <a:fillRect/>
          </a:stretch>
        </p:blipFill>
        <p:spPr>
          <a:xfrm>
            <a:off x="2616835" y="4125595"/>
            <a:ext cx="6468110" cy="298450"/>
          </a:xfrm>
          <a:prstGeom prst="rect">
            <a:avLst/>
          </a:prstGeom>
        </p:spPr>
      </p:pic>
      <p:pic>
        <p:nvPicPr>
          <p:cNvPr id="15" name="Image 2" descr="https://kimi-img.moonshot.cn/pub/slides/slides_tmpl/image/25-09-08-12:55:57-d2v63ndnfo2stf9dk540.png"/>
          <p:cNvPicPr>
            <a:picLocks noChangeAspect="1"/>
          </p:cNvPicPr>
          <p:nvPr/>
        </p:nvPicPr>
        <p:blipFill>
          <a:blip r:embed="rId5">
            <a:alphaModFix amt="25000"/>
          </a:blip>
          <a:srcRect t="22162"/>
          <a:stretch>
            <a:fillRect/>
          </a:stretch>
        </p:blipFill>
        <p:spPr>
          <a:xfrm>
            <a:off x="777875" y="2787650"/>
            <a:ext cx="2311400" cy="1800225"/>
          </a:xfrm>
          <a:prstGeom prst="rect">
            <a:avLst/>
          </a:prstGeom>
        </p:spPr>
      </p:pic>
      <p:grpSp>
        <p:nvGrpSpPr>
          <p:cNvPr id="17" name="组合 16"/>
          <p:cNvGrpSpPr/>
          <p:nvPr/>
        </p:nvGrpSpPr>
        <p:grpSpPr>
          <a:xfrm>
            <a:off x="939800" y="906780"/>
            <a:ext cx="10432415" cy="3569335"/>
            <a:chOff x="1805" y="876"/>
            <a:chExt cx="16429" cy="5621"/>
          </a:xfrm>
        </p:grpSpPr>
        <p:sp>
          <p:nvSpPr>
            <p:cNvPr id="3" name="Text 0"/>
            <p:cNvSpPr/>
            <p:nvPr/>
          </p:nvSpPr>
          <p:spPr>
            <a:xfrm>
              <a:off x="1805" y="876"/>
              <a:ext cx="16429" cy="5621"/>
            </a:xfrm>
            <a:prstGeom prst="rect">
              <a:avLst/>
            </a:prstGeom>
            <a:noFill/>
          </p:spPr>
          <p:txBody>
            <a:bodyPr wrap="square" lIns="91440" tIns="45720" rIns="91440" bIns="45720" rtlCol="0" anchor="t">
              <a:noAutofit/>
            </a:bodyPr>
            <a:lstStyle/>
            <a:p>
              <a:pPr algn="ctr">
                <a:lnSpc>
                  <a:spcPct val="100000"/>
                </a:lnSpc>
              </a:pPr>
              <a:r>
                <a:rPr lang="en-US" sz="6600" b="1" dirty="0">
                  <a:solidFill>
                    <a:srgbClr val="015DBB"/>
                  </a:solidFill>
                  <a:latin typeface="MiSans" pitchFamily="34" charset="-122"/>
                  <a:ea typeface="MiSans" pitchFamily="34" charset="-122"/>
                  <a:cs typeface="MiSans" pitchFamily="34" charset="-120"/>
                </a:rPr>
                <a:t>Database Migration     </a:t>
              </a:r>
              <a:endParaRPr lang="en-US" sz="6600" b="1" dirty="0">
                <a:solidFill>
                  <a:srgbClr val="015DBB"/>
                </a:solidFill>
                <a:latin typeface="MiSans" pitchFamily="34" charset="-122"/>
                <a:ea typeface="MiSans" pitchFamily="34" charset="-122"/>
                <a:cs typeface="MiSans" pitchFamily="34" charset="-120"/>
              </a:endParaRPr>
            </a:p>
            <a:p>
              <a:pPr algn="ctr">
                <a:lnSpc>
                  <a:spcPct val="100000"/>
                </a:lnSpc>
              </a:pPr>
              <a:r>
                <a:rPr lang="en-US" altLang="zh-CN" sz="6600" b="1" dirty="0">
                  <a:solidFill>
                    <a:srgbClr val="015DBB"/>
                  </a:solidFill>
                  <a:latin typeface="MiSans" pitchFamily="34" charset="-122"/>
                  <a:ea typeface="MiSans" pitchFamily="34" charset="-122"/>
                  <a:cs typeface="MiSans" pitchFamily="34" charset="-120"/>
                </a:rPr>
                <a:t>&amp;</a:t>
              </a:r>
              <a:endParaRPr lang="en-US" altLang="zh-CN" sz="6600" b="1" dirty="0">
                <a:solidFill>
                  <a:srgbClr val="015DBB"/>
                </a:solidFill>
                <a:latin typeface="MiSans" pitchFamily="34" charset="-122"/>
                <a:ea typeface="MiSans" pitchFamily="34" charset="-122"/>
                <a:cs typeface="MiSans" pitchFamily="34" charset="-120"/>
              </a:endParaRPr>
            </a:p>
            <a:p>
              <a:pPr algn="ctr">
                <a:lnSpc>
                  <a:spcPct val="100000"/>
                </a:lnSpc>
              </a:pPr>
              <a:r>
                <a:rPr lang="en-US" altLang="zh-CN" sz="6600" b="1" dirty="0">
                  <a:solidFill>
                    <a:srgbClr val="015DBB"/>
                  </a:solidFill>
                  <a:latin typeface="MiSans" pitchFamily="34" charset="-122"/>
                  <a:ea typeface="MiSans" pitchFamily="34" charset="-122"/>
                  <a:cs typeface="MiSans" pitchFamily="34" charset="-120"/>
                </a:rPr>
                <a:t>Validation Tool     </a:t>
              </a:r>
              <a:endParaRPr lang="en-US" altLang="zh-CN" sz="1600" dirty="0"/>
            </a:p>
          </p:txBody>
        </p:sp>
        <p:sp>
          <p:nvSpPr>
            <p:cNvPr id="16" name="文本框 15"/>
            <p:cNvSpPr txBox="1"/>
            <p:nvPr/>
          </p:nvSpPr>
          <p:spPr>
            <a:xfrm>
              <a:off x="4265" y="3765"/>
              <a:ext cx="1733" cy="1922"/>
            </a:xfrm>
            <a:prstGeom prst="rect">
              <a:avLst/>
            </a:prstGeom>
            <a:noFill/>
          </p:spPr>
          <p:txBody>
            <a:bodyPr wrap="square" rtlCol="0">
              <a:noAutofit/>
            </a:bodyPr>
            <a:lstStyle/>
            <a:p>
              <a:endParaRPr lang="zh-CN" altLang="en-US" sz="6600" b="1">
                <a:solidFill>
                  <a:srgbClr val="015DBB"/>
                </a:solidFill>
              </a:endParaRPr>
            </a:p>
          </p:txBody>
        </p:sp>
      </p:grpSp>
      <p:sp>
        <p:nvSpPr>
          <p:cNvPr id="18" name="圆角矩形 17"/>
          <p:cNvSpPr/>
          <p:nvPr/>
        </p:nvSpPr>
        <p:spPr>
          <a:xfrm>
            <a:off x="2621915" y="4424045"/>
            <a:ext cx="6786245" cy="1402715"/>
          </a:xfrm>
          <a:prstGeom prst="roundRect">
            <a:avLst/>
          </a:prstGeom>
          <a:solidFill>
            <a:srgbClr val="015DB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Text 3"/>
          <p:cNvSpPr/>
          <p:nvPr>
            <p:custDataLst>
              <p:tags r:id="rId6"/>
            </p:custDataLst>
          </p:nvPr>
        </p:nvSpPr>
        <p:spPr>
          <a:xfrm>
            <a:off x="2616835" y="4587875"/>
            <a:ext cx="7382510" cy="933450"/>
          </a:xfrm>
          <a:prstGeom prst="rect">
            <a:avLst/>
          </a:prstGeom>
          <a:noFill/>
        </p:spPr>
        <p:txBody>
          <a:bodyPr wrap="square" lIns="91440" tIns="45720" rIns="91440" bIns="45720" rtlCol="0" anchor="t">
            <a:noAutofit/>
          </a:bodyPr>
          <a:lstStyle/>
          <a:p>
            <a:pPr algn="l">
              <a:lnSpc>
                <a:spcPct val="100000"/>
              </a:lnSpc>
            </a:pPr>
            <a:r>
              <a:rPr lang="en-US" altLang="zh-CN" sz="2000" b="1" dirty="0">
                <a:solidFill>
                  <a:srgbClr val="FFFFFF"/>
                </a:solidFill>
                <a:latin typeface="MiSans" pitchFamily="34" charset="-122"/>
                <a:ea typeface="MiSans" pitchFamily="34" charset="-122"/>
                <a:cs typeface="MiSans" pitchFamily="34" charset="-120"/>
              </a:rPr>
              <a:t>reporter</a:t>
            </a:r>
            <a:r>
              <a:rPr lang="en-US" sz="2000" b="1" dirty="0">
                <a:solidFill>
                  <a:srgbClr val="FFFFFF"/>
                </a:solidFill>
                <a:latin typeface="MiSans" pitchFamily="34" charset="-122"/>
                <a:ea typeface="MiSans" pitchFamily="34" charset="-122"/>
                <a:cs typeface="MiSans" pitchFamily="34" charset="-120"/>
              </a:rPr>
              <a:t>:</a:t>
            </a:r>
            <a:r>
              <a:rPr lang="en-US" sz="2000" b="1" dirty="0">
                <a:solidFill>
                  <a:schemeClr val="bg1"/>
                </a:solidFill>
                <a:latin typeface="MiSans" pitchFamily="34" charset="-122"/>
                <a:ea typeface="MiSans" pitchFamily="34" charset="-122"/>
                <a:cs typeface="MiSans" pitchFamily="34" charset="-120"/>
                <a:sym typeface="+mn-ea"/>
              </a:rPr>
              <a:t>Shen Xiyan</a:t>
            </a:r>
            <a:r>
              <a:rPr lang="en-US" sz="2000" b="1" dirty="0">
                <a:solidFill>
                  <a:schemeClr val="bg1"/>
                </a:solidFill>
                <a:latin typeface="MiSans" pitchFamily="34" charset="-122"/>
                <a:ea typeface="MiSans" pitchFamily="34" charset="-122"/>
                <a:cs typeface="MiSans" pitchFamily="34" charset="-120"/>
              </a:rPr>
              <a:t>       WuZ  iyou        </a:t>
            </a:r>
            <a:r>
              <a:rPr lang="en-US" sz="2000" b="1" dirty="0">
                <a:solidFill>
                  <a:schemeClr val="bg1"/>
                </a:solidFill>
                <a:latin typeface="MiSans" pitchFamily="34" charset="-122"/>
                <a:ea typeface="MiSans" pitchFamily="34" charset="-122"/>
                <a:cs typeface="MiSans" pitchFamily="34" charset="-120"/>
                <a:sym typeface="+mn-ea"/>
              </a:rPr>
              <a:t>Yu Yuhan(leader)</a:t>
            </a:r>
            <a:r>
              <a:rPr lang="en-US" sz="2000" b="1" dirty="0">
                <a:solidFill>
                  <a:schemeClr val="bg1"/>
                </a:solidFill>
                <a:latin typeface="MiSans" pitchFamily="34" charset="-122"/>
                <a:ea typeface="MiSans" pitchFamily="34" charset="-122"/>
                <a:cs typeface="MiSans" pitchFamily="34" charset="-120"/>
              </a:rPr>
              <a:t>  </a:t>
            </a:r>
            <a:endParaRPr lang="en-US" sz="2000" b="1" dirty="0">
              <a:solidFill>
                <a:schemeClr val="bg1"/>
              </a:solidFill>
              <a:latin typeface="MiSans" pitchFamily="34" charset="-122"/>
              <a:ea typeface="MiSans" pitchFamily="34" charset="-122"/>
              <a:cs typeface="MiSans" pitchFamily="34" charset="-120"/>
              <a:sym typeface="+mn-ea"/>
            </a:endParaRPr>
          </a:p>
          <a:p>
            <a:pPr algn="l">
              <a:lnSpc>
                <a:spcPct val="100000"/>
              </a:lnSpc>
            </a:pPr>
            <a:r>
              <a:rPr lang="en-US" sz="2000" b="1" dirty="0">
                <a:solidFill>
                  <a:schemeClr val="bg1"/>
                </a:solidFill>
                <a:latin typeface="MiSans" pitchFamily="34" charset="-122"/>
                <a:ea typeface="MiSans" pitchFamily="34" charset="-122"/>
                <a:cs typeface="MiSans" pitchFamily="34" charset="-120"/>
                <a:sym typeface="+mn-ea"/>
              </a:rPr>
              <a:t>              Wang Jiahui     Shen Entong    Wang Xinyuan </a:t>
            </a:r>
            <a:endParaRPr lang="en-US" sz="2000" b="1" dirty="0">
              <a:solidFill>
                <a:schemeClr val="bg1"/>
              </a:solidFill>
              <a:latin typeface="MiSans" pitchFamily="34" charset="-122"/>
              <a:ea typeface="MiSans" pitchFamily="34" charset="-122"/>
              <a:cs typeface="MiSans" pitchFamily="34" charset="-120"/>
            </a:endParaRPr>
          </a:p>
          <a:p>
            <a:pPr algn="l">
              <a:lnSpc>
                <a:spcPct val="100000"/>
              </a:lnSpc>
            </a:pPr>
            <a:r>
              <a:rPr lang="en-US" altLang="zh-CN" sz="2000" b="1" dirty="0">
                <a:solidFill>
                  <a:schemeClr val="bg1"/>
                </a:solidFill>
                <a:latin typeface="MiSans" pitchFamily="34" charset="-122"/>
                <a:ea typeface="MiSans" pitchFamily="34" charset="-122"/>
                <a:cs typeface="MiSans" pitchFamily="34" charset="-120"/>
              </a:rPr>
              <a:t>               </a:t>
            </a:r>
            <a:endParaRPr lang="en-US" altLang="zh-CN" sz="2000" b="1" dirty="0">
              <a:solidFill>
                <a:schemeClr val="bg1"/>
              </a:solidFill>
              <a:latin typeface="MiSans" pitchFamily="34" charset="-122"/>
              <a:ea typeface="MiSans" pitchFamily="34" charset="-122"/>
              <a:cs typeface="MiSans"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Write a config.toml template</a:t>
            </a:r>
            <a:endParaRPr lang="en-US" sz="1600" dirty="0"/>
          </a:p>
        </p:txBody>
      </p:sp>
      <p:pic>
        <p:nvPicPr>
          <p:cNvPr id="4"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11" name="图片 10"/>
          <p:cNvPicPr>
            <a:picLocks noChangeAspect="1"/>
          </p:cNvPicPr>
          <p:nvPr/>
        </p:nvPicPr>
        <p:blipFill>
          <a:blip r:embed="rId2"/>
          <a:stretch>
            <a:fillRect/>
          </a:stretch>
        </p:blipFill>
        <p:spPr>
          <a:xfrm>
            <a:off x="2803525" y="1327150"/>
            <a:ext cx="5988685" cy="5134610"/>
          </a:xfrm>
          <a:prstGeom prst="rect">
            <a:avLst/>
          </a:prstGeom>
        </p:spPr>
      </p:pic>
      <p:pic>
        <p:nvPicPr>
          <p:cNvPr id="12" name="Image 2" descr="https://kimi-img.moonshot.cn/pub/slides/slides_tmpl/image/25-09-08-12:55:41-d2v63jdnfo2stf9dk4q0.png"/>
          <p:cNvPicPr>
            <a:picLocks noChangeAspect="1"/>
          </p:cNvPicPr>
          <p:nvPr/>
        </p:nvPicPr>
        <p:blipFill>
          <a:blip r:embed="rId3"/>
          <a:stretch>
            <a:fillRect/>
          </a:stretch>
        </p:blipFill>
        <p:spPr>
          <a:xfrm>
            <a:off x="0" y="6144260"/>
            <a:ext cx="12192635" cy="7137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4898390" y="562610"/>
            <a:ext cx="1619885" cy="4187190"/>
          </a:xfrm>
          <a:prstGeom prst="rect">
            <a:avLst/>
          </a:prstGeom>
          <a:solidFill>
            <a:srgbClr val="015DBB"/>
          </a:solidFill>
        </p:spPr>
        <p:txBody>
          <a:bodyPr/>
          <a:lstStyle/>
          <a:p>
            <a:endParaRPr lang="zh-CN" altLang="en-US"/>
          </a:p>
        </p:txBody>
      </p:sp>
      <p:sp>
        <p:nvSpPr>
          <p:cNvPr id="3" name="Text 1"/>
          <p:cNvSpPr/>
          <p:nvPr/>
        </p:nvSpPr>
        <p:spPr>
          <a:xfrm>
            <a:off x="5209081" y="2054542"/>
            <a:ext cx="949961" cy="3228975"/>
          </a:xfrm>
          <a:prstGeom prst="rect">
            <a:avLst/>
          </a:prstGeom>
          <a:noFill/>
        </p:spPr>
        <p:txBody>
          <a:bodyPr wrap="square" lIns="45720" tIns="91440" rIns="91440" bIns="45720" rtlCol="0" anchor="ctr"/>
          <a:lstStyle/>
          <a:p>
            <a:pPr>
              <a:lnSpc>
                <a:spcPct val="100000"/>
              </a:lnSpc>
            </a:pPr>
            <a:endParaRPr lang="en-US" sz="1600" dirty="0"/>
          </a:p>
        </p:txBody>
      </p:sp>
      <p:sp>
        <p:nvSpPr>
          <p:cNvPr id="5" name="Text 2"/>
          <p:cNvSpPr/>
          <p:nvPr/>
        </p:nvSpPr>
        <p:spPr>
          <a:xfrm>
            <a:off x="594995" y="0"/>
            <a:ext cx="9958070"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Implement the load_config function</a:t>
            </a:r>
            <a:endParaRPr lang="en-US" sz="1600" dirty="0"/>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0"/>
            <a:ext cx="579755" cy="652145"/>
          </a:xfrm>
          <a:prstGeom prst="rect">
            <a:avLst/>
          </a:prstGeom>
        </p:spPr>
      </p:pic>
      <p:pic>
        <p:nvPicPr>
          <p:cNvPr id="7" name="Image 2" descr="https://kimi-img.moonshot.cn/pub/slides/slides_tmpl/image/25-09-08-12:55:47-d2v63ktnfo2stf9dk4vg.png"/>
          <p:cNvPicPr>
            <a:picLocks noChangeAspect="1"/>
          </p:cNvPicPr>
          <p:nvPr/>
        </p:nvPicPr>
        <p:blipFill>
          <a:blip r:embed="rId2">
            <a:alphaModFix amt="30000"/>
          </a:blip>
          <a:stretch>
            <a:fillRect/>
          </a:stretch>
        </p:blipFill>
        <p:spPr>
          <a:xfrm>
            <a:off x="6752590" y="562610"/>
            <a:ext cx="30480" cy="6181090"/>
          </a:xfrm>
          <a:prstGeom prst="rect">
            <a:avLst/>
          </a:prstGeom>
        </p:spPr>
      </p:pic>
      <p:sp>
        <p:nvSpPr>
          <p:cNvPr id="8" name="Text 3"/>
          <p:cNvSpPr/>
          <p:nvPr/>
        </p:nvSpPr>
        <p:spPr>
          <a:xfrm>
            <a:off x="7112000" y="2475865"/>
            <a:ext cx="4677410" cy="521970"/>
          </a:xfrm>
          <a:prstGeom prst="rect">
            <a:avLst/>
          </a:prstGeom>
          <a:noFill/>
        </p:spPr>
        <p:txBody>
          <a:bodyPr wrap="square" lIns="91440" tIns="45720" rIns="91440" bIns="45720" rtlCol="0" anchor="t">
            <a:spAutoFit/>
          </a:bodyPr>
          <a:lstStyle/>
          <a:p>
            <a:pPr algn="just">
              <a:lnSpc>
                <a:spcPct val="100000"/>
              </a:lnSpc>
            </a:pPr>
            <a:r>
              <a:rPr lang="en-US" altLang="zh-CN" sz="2800" b="1" dirty="0">
                <a:solidFill>
                  <a:srgbClr val="000000"/>
                </a:solidFill>
                <a:latin typeface="MiSans" pitchFamily="34" charset="-122"/>
                <a:ea typeface="MiSans" pitchFamily="34" charset="-122"/>
                <a:cs typeface="MiSans" pitchFamily="34" charset="-120"/>
              </a:rPr>
              <a:t>Load the configuration</a:t>
            </a:r>
            <a:endParaRPr lang="en-US" sz="1600" dirty="0"/>
          </a:p>
        </p:txBody>
      </p:sp>
      <p:pic>
        <p:nvPicPr>
          <p:cNvPr id="10" name="图片 9" descr="25"/>
          <p:cNvPicPr>
            <a:picLocks noChangeAspect="1"/>
          </p:cNvPicPr>
          <p:nvPr/>
        </p:nvPicPr>
        <p:blipFill>
          <a:blip r:embed="rId3"/>
          <a:srcRect r="48250"/>
          <a:stretch>
            <a:fillRect/>
          </a:stretch>
        </p:blipFill>
        <p:spPr>
          <a:xfrm>
            <a:off x="369570" y="562610"/>
            <a:ext cx="5407660" cy="4187190"/>
          </a:xfrm>
          <a:prstGeom prst="rect">
            <a:avLst/>
          </a:prstGeom>
          <a:effectLst>
            <a:glow rad="139700">
              <a:schemeClr val="accent3">
                <a:satMod val="175000"/>
                <a:alpha val="40000"/>
              </a:schemeClr>
            </a:glow>
          </a:effectLst>
        </p:spPr>
      </p:pic>
      <p:pic>
        <p:nvPicPr>
          <p:cNvPr id="12" name="图片 11" descr="26"/>
          <p:cNvPicPr>
            <a:picLocks noChangeAspect="1"/>
          </p:cNvPicPr>
          <p:nvPr/>
        </p:nvPicPr>
        <p:blipFill>
          <a:blip r:embed="rId4"/>
          <a:srcRect t="13382" b="40144"/>
          <a:stretch>
            <a:fillRect/>
          </a:stretch>
        </p:blipFill>
        <p:spPr>
          <a:xfrm>
            <a:off x="369570" y="4749800"/>
            <a:ext cx="11822430" cy="2108200"/>
          </a:xfrm>
          <a:prstGeom prst="rect">
            <a:avLst/>
          </a:prstGeom>
          <a:effectLst>
            <a:glow rad="139700">
              <a:schemeClr val="accent3">
                <a:satMod val="175000"/>
                <a:alpha val="40000"/>
              </a:schemeClr>
            </a:glo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31240" y="1827530"/>
            <a:ext cx="19050" cy="4343400"/>
          </a:xfrm>
          <a:prstGeom prst="line">
            <a:avLst/>
          </a:prstGeom>
          <a:noFill/>
          <a:ln w="12700">
            <a:solidFill>
              <a:srgbClr val="404040"/>
            </a:solidFill>
            <a:prstDash val="dash"/>
            <a:headEnd type="none"/>
            <a:tailEnd type="none"/>
          </a:ln>
        </p:spPr>
        <p:txBody>
          <a:bodyPr/>
          <a:lstStyle/>
          <a:p>
            <a:endParaRPr lang="zh-CN" altLang="en-US"/>
          </a:p>
        </p:txBody>
      </p:sp>
      <p:sp>
        <p:nvSpPr>
          <p:cNvPr id="4" name="Shape 1"/>
          <p:cNvSpPr/>
          <p:nvPr/>
        </p:nvSpPr>
        <p:spPr>
          <a:xfrm>
            <a:off x="897890" y="1560830"/>
            <a:ext cx="266700" cy="266700"/>
          </a:xfrm>
          <a:prstGeom prst="ellipse">
            <a:avLst/>
          </a:prstGeom>
          <a:solidFill>
            <a:srgbClr val="015DBB"/>
          </a:solidFill>
        </p:spPr>
        <p:txBody>
          <a:bodyPr/>
          <a:lstStyle/>
          <a:p>
            <a:endParaRPr lang="zh-CN" altLang="en-US"/>
          </a:p>
        </p:txBody>
      </p:sp>
      <p:sp>
        <p:nvSpPr>
          <p:cNvPr id="5" name="Text 2"/>
          <p:cNvSpPr/>
          <p:nvPr/>
        </p:nvSpPr>
        <p:spPr>
          <a:xfrm>
            <a:off x="897890" y="156083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3"/>
          <p:cNvSpPr/>
          <p:nvPr/>
        </p:nvSpPr>
        <p:spPr>
          <a:xfrm>
            <a:off x="897890" y="3202305"/>
            <a:ext cx="266700" cy="266700"/>
          </a:xfrm>
          <a:prstGeom prst="ellipse">
            <a:avLst/>
          </a:prstGeom>
          <a:solidFill>
            <a:srgbClr val="015DBB"/>
          </a:solidFill>
        </p:spPr>
        <p:txBody>
          <a:bodyPr/>
          <a:lstStyle/>
          <a:p>
            <a:endParaRPr lang="zh-CN" altLang="en-US"/>
          </a:p>
        </p:txBody>
      </p:sp>
      <p:sp>
        <p:nvSpPr>
          <p:cNvPr id="7" name="Text 4"/>
          <p:cNvSpPr/>
          <p:nvPr/>
        </p:nvSpPr>
        <p:spPr>
          <a:xfrm>
            <a:off x="897890" y="3202305"/>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8" name="Shape 5"/>
          <p:cNvSpPr/>
          <p:nvPr/>
        </p:nvSpPr>
        <p:spPr>
          <a:xfrm>
            <a:off x="897890" y="4843780"/>
            <a:ext cx="266700" cy="266700"/>
          </a:xfrm>
          <a:prstGeom prst="ellipse">
            <a:avLst/>
          </a:prstGeom>
          <a:solidFill>
            <a:srgbClr val="015DBB"/>
          </a:solidFill>
        </p:spPr>
        <p:txBody>
          <a:bodyPr/>
          <a:lstStyle/>
          <a:p>
            <a:endParaRPr lang="zh-CN" altLang="en-US"/>
          </a:p>
        </p:txBody>
      </p:sp>
      <p:sp>
        <p:nvSpPr>
          <p:cNvPr id="9" name="Text 6"/>
          <p:cNvSpPr/>
          <p:nvPr/>
        </p:nvSpPr>
        <p:spPr>
          <a:xfrm>
            <a:off x="897890" y="484378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7"/>
          <p:cNvSpPr/>
          <p:nvPr/>
        </p:nvSpPr>
        <p:spPr>
          <a:xfrm>
            <a:off x="722630" y="7810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Verification</a:t>
            </a:r>
            <a:endParaRPr lang="en-US" sz="1600" dirty="0"/>
          </a:p>
        </p:txBody>
      </p:sp>
      <p:pic>
        <p:nvPicPr>
          <p:cNvPr id="11" name="Image 1" descr="https://kimi-img.moonshot.cn/pub/slides/slides_tmpl/image/25-09-08-12:55:42-d2v63jlnfo2stf9dk4rg.png"/>
          <p:cNvPicPr>
            <a:picLocks noChangeAspect="1"/>
          </p:cNvPicPr>
          <p:nvPr/>
        </p:nvPicPr>
        <p:blipFill>
          <a:blip r:embed="rId1"/>
          <a:stretch>
            <a:fillRect/>
          </a:stretch>
        </p:blipFill>
        <p:spPr>
          <a:xfrm>
            <a:off x="15240" y="71120"/>
            <a:ext cx="579755" cy="652145"/>
          </a:xfrm>
          <a:prstGeom prst="rect">
            <a:avLst/>
          </a:prstGeom>
        </p:spPr>
      </p:pic>
      <p:pic>
        <p:nvPicPr>
          <p:cNvPr id="12" name="图片 11" descr="27"/>
          <p:cNvPicPr>
            <a:picLocks noChangeAspect="1"/>
          </p:cNvPicPr>
          <p:nvPr/>
        </p:nvPicPr>
        <p:blipFill>
          <a:blip r:embed="rId2"/>
          <a:stretch>
            <a:fillRect/>
          </a:stretch>
        </p:blipFill>
        <p:spPr>
          <a:xfrm>
            <a:off x="15240" y="723265"/>
            <a:ext cx="12192000" cy="5608955"/>
          </a:xfrm>
          <a:prstGeom prst="rect">
            <a:avLst/>
          </a:prstGeom>
        </p:spPr>
      </p:pic>
      <p:pic>
        <p:nvPicPr>
          <p:cNvPr id="13" name="Image 2" descr="https://kimi-img.moonshot.cn/pub/slides/slides_tmpl/image/25-09-08-12:55:41-d2v63jdnfo2stf9dk4q0.png"/>
          <p:cNvPicPr>
            <a:picLocks noChangeAspect="1"/>
          </p:cNvPicPr>
          <p:nvPr/>
        </p:nvPicPr>
        <p:blipFill>
          <a:blip r:embed="rId3"/>
          <a:stretch>
            <a:fillRect/>
          </a:stretch>
        </p:blipFill>
        <p:spPr>
          <a:xfrm>
            <a:off x="0" y="6144260"/>
            <a:ext cx="12192635" cy="713740"/>
          </a:xfrm>
          <a:prstGeom prst="rect">
            <a:avLst/>
          </a:prstGeom>
        </p:spPr>
      </p:pic>
      <p:sp>
        <p:nvSpPr>
          <p:cNvPr id="3" name="矩形 2"/>
          <p:cNvSpPr/>
          <p:nvPr/>
        </p:nvSpPr>
        <p:spPr>
          <a:xfrm>
            <a:off x="6624955" y="2864485"/>
            <a:ext cx="2726690" cy="941705"/>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a:t>Final verification phase</a:t>
            </a:r>
            <a:endParaRPr lang="en-US" altLang="zh-CN" sz="2800"/>
          </a:p>
        </p:txBody>
      </p:sp>
      <p:sp>
        <p:nvSpPr>
          <p:cNvPr id="14" name="矩形 13"/>
          <p:cNvSpPr/>
          <p:nvPr/>
        </p:nvSpPr>
        <p:spPr>
          <a:xfrm>
            <a:off x="5668645" y="1560830"/>
            <a:ext cx="2222500" cy="78740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31240" y="1827530"/>
            <a:ext cx="19050" cy="4343400"/>
          </a:xfrm>
          <a:prstGeom prst="line">
            <a:avLst/>
          </a:prstGeom>
          <a:noFill/>
          <a:ln w="12700">
            <a:solidFill>
              <a:srgbClr val="404040"/>
            </a:solidFill>
            <a:prstDash val="dash"/>
            <a:headEnd type="none"/>
            <a:tailEnd type="none"/>
          </a:ln>
        </p:spPr>
        <p:txBody>
          <a:bodyPr/>
          <a:lstStyle/>
          <a:p>
            <a:endParaRPr lang="zh-CN" altLang="en-US"/>
          </a:p>
        </p:txBody>
      </p:sp>
      <p:sp>
        <p:nvSpPr>
          <p:cNvPr id="4" name="Shape 1"/>
          <p:cNvSpPr/>
          <p:nvPr/>
        </p:nvSpPr>
        <p:spPr>
          <a:xfrm>
            <a:off x="897890" y="1560830"/>
            <a:ext cx="266700" cy="266700"/>
          </a:xfrm>
          <a:prstGeom prst="ellipse">
            <a:avLst/>
          </a:prstGeom>
          <a:solidFill>
            <a:srgbClr val="015DBB"/>
          </a:solidFill>
        </p:spPr>
        <p:txBody>
          <a:bodyPr/>
          <a:lstStyle/>
          <a:p>
            <a:endParaRPr lang="zh-CN" altLang="en-US"/>
          </a:p>
        </p:txBody>
      </p:sp>
      <p:sp>
        <p:nvSpPr>
          <p:cNvPr id="5" name="Text 2"/>
          <p:cNvSpPr/>
          <p:nvPr/>
        </p:nvSpPr>
        <p:spPr>
          <a:xfrm>
            <a:off x="897890" y="156083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3"/>
          <p:cNvSpPr/>
          <p:nvPr/>
        </p:nvSpPr>
        <p:spPr>
          <a:xfrm>
            <a:off x="897890" y="3202305"/>
            <a:ext cx="266700" cy="266700"/>
          </a:xfrm>
          <a:prstGeom prst="ellipse">
            <a:avLst/>
          </a:prstGeom>
          <a:solidFill>
            <a:srgbClr val="015DBB"/>
          </a:solidFill>
        </p:spPr>
        <p:txBody>
          <a:bodyPr/>
          <a:lstStyle/>
          <a:p>
            <a:endParaRPr lang="zh-CN" altLang="en-US"/>
          </a:p>
        </p:txBody>
      </p:sp>
      <p:sp>
        <p:nvSpPr>
          <p:cNvPr id="7" name="Text 4"/>
          <p:cNvSpPr/>
          <p:nvPr/>
        </p:nvSpPr>
        <p:spPr>
          <a:xfrm>
            <a:off x="897890" y="3202305"/>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8" name="Shape 5"/>
          <p:cNvSpPr/>
          <p:nvPr/>
        </p:nvSpPr>
        <p:spPr>
          <a:xfrm>
            <a:off x="897890" y="4843780"/>
            <a:ext cx="266700" cy="266700"/>
          </a:xfrm>
          <a:prstGeom prst="ellipse">
            <a:avLst/>
          </a:prstGeom>
          <a:solidFill>
            <a:srgbClr val="015DBB"/>
          </a:solidFill>
        </p:spPr>
        <p:txBody>
          <a:bodyPr/>
          <a:lstStyle/>
          <a:p>
            <a:endParaRPr lang="zh-CN" altLang="en-US"/>
          </a:p>
        </p:txBody>
      </p:sp>
      <p:sp>
        <p:nvSpPr>
          <p:cNvPr id="9" name="Text 6"/>
          <p:cNvSpPr/>
          <p:nvPr/>
        </p:nvSpPr>
        <p:spPr>
          <a:xfrm>
            <a:off x="897890" y="484378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7"/>
          <p:cNvSpPr/>
          <p:nvPr/>
        </p:nvSpPr>
        <p:spPr>
          <a:xfrm>
            <a:off x="595630" y="0"/>
            <a:ext cx="7004685" cy="89154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sym typeface="+mn-ea"/>
              </a:rPr>
              <a:t>Verification</a:t>
            </a:r>
            <a:endParaRPr lang="en-US" sz="3600" dirty="0"/>
          </a:p>
          <a:p>
            <a:pPr>
              <a:lnSpc>
                <a:spcPct val="100000"/>
              </a:lnSpc>
            </a:pPr>
            <a:endParaRPr lang="en-US" sz="1600" dirty="0"/>
          </a:p>
        </p:txBody>
      </p:sp>
      <p:pic>
        <p:nvPicPr>
          <p:cNvPr id="11" name="Image 1" descr="https://kimi-img.moonshot.cn/pub/slides/slides_tmpl/image/25-09-08-12:55:42-d2v63jlnfo2stf9dk4rg.png"/>
          <p:cNvPicPr>
            <a:picLocks noChangeAspect="1"/>
          </p:cNvPicPr>
          <p:nvPr/>
        </p:nvPicPr>
        <p:blipFill>
          <a:blip r:embed="rId1"/>
          <a:stretch>
            <a:fillRect/>
          </a:stretch>
        </p:blipFill>
        <p:spPr>
          <a:xfrm>
            <a:off x="0" y="3175"/>
            <a:ext cx="579755" cy="652145"/>
          </a:xfrm>
          <a:prstGeom prst="rect">
            <a:avLst/>
          </a:prstGeom>
        </p:spPr>
      </p:pic>
      <p:pic>
        <p:nvPicPr>
          <p:cNvPr id="19" name="图片 18" descr="29"/>
          <p:cNvPicPr>
            <a:picLocks noChangeAspect="1"/>
          </p:cNvPicPr>
          <p:nvPr/>
        </p:nvPicPr>
        <p:blipFill>
          <a:blip r:embed="rId2"/>
          <a:srcRect l="1407"/>
          <a:stretch>
            <a:fillRect/>
          </a:stretch>
        </p:blipFill>
        <p:spPr>
          <a:xfrm>
            <a:off x="1824990" y="809625"/>
            <a:ext cx="8940800" cy="5515610"/>
          </a:xfrm>
          <a:prstGeom prst="rect">
            <a:avLst/>
          </a:prstGeom>
          <a:effectLst>
            <a:glow rad="139700">
              <a:schemeClr val="accent3">
                <a:satMod val="175000"/>
                <a:alpha val="40000"/>
              </a:schemeClr>
            </a:glow>
          </a:effectLst>
        </p:spPr>
      </p:pic>
      <p:pic>
        <p:nvPicPr>
          <p:cNvPr id="20" name="Image 2" descr="https://kimi-img.moonshot.cn/pub/slides/slides_tmpl/image/25-09-08-12:55:41-d2v63jdnfo2stf9dk4q0.png"/>
          <p:cNvPicPr>
            <a:picLocks noChangeAspect="1"/>
          </p:cNvPicPr>
          <p:nvPr/>
        </p:nvPicPr>
        <p:blipFill>
          <a:blip r:embed="rId3"/>
          <a:stretch>
            <a:fillRect/>
          </a:stretch>
        </p:blipFill>
        <p:spPr>
          <a:xfrm>
            <a:off x="0" y="6144260"/>
            <a:ext cx="12192635" cy="713740"/>
          </a:xfrm>
          <a:prstGeom prst="rect">
            <a:avLst/>
          </a:prstGeom>
        </p:spPr>
      </p:pic>
      <p:sp>
        <p:nvSpPr>
          <p:cNvPr id="3" name="矩形 2"/>
          <p:cNvSpPr/>
          <p:nvPr/>
        </p:nvSpPr>
        <p:spPr>
          <a:xfrm>
            <a:off x="7600315" y="2862580"/>
            <a:ext cx="1967865" cy="136842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nvSpPr>
        <p:spPr>
          <a:xfrm>
            <a:off x="7447915" y="3171825"/>
            <a:ext cx="2726690" cy="941705"/>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a:t>Final verification phase</a:t>
            </a:r>
            <a:endParaRPr lang="en-US" altLang="zh-CN"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31240" y="1827530"/>
            <a:ext cx="19050" cy="4343400"/>
          </a:xfrm>
          <a:prstGeom prst="line">
            <a:avLst/>
          </a:prstGeom>
          <a:noFill/>
          <a:ln w="12700">
            <a:solidFill>
              <a:srgbClr val="404040"/>
            </a:solidFill>
            <a:prstDash val="dash"/>
            <a:headEnd type="none"/>
            <a:tailEnd type="none"/>
          </a:ln>
        </p:spPr>
        <p:txBody>
          <a:bodyPr/>
          <a:lstStyle/>
          <a:p>
            <a:endParaRPr lang="zh-CN" altLang="en-US"/>
          </a:p>
        </p:txBody>
      </p:sp>
      <p:sp>
        <p:nvSpPr>
          <p:cNvPr id="4" name="Shape 1"/>
          <p:cNvSpPr/>
          <p:nvPr/>
        </p:nvSpPr>
        <p:spPr>
          <a:xfrm>
            <a:off x="897890" y="1560830"/>
            <a:ext cx="266700" cy="266700"/>
          </a:xfrm>
          <a:prstGeom prst="ellipse">
            <a:avLst/>
          </a:prstGeom>
          <a:solidFill>
            <a:srgbClr val="015DBB"/>
          </a:solidFill>
        </p:spPr>
        <p:txBody>
          <a:bodyPr/>
          <a:lstStyle/>
          <a:p>
            <a:endParaRPr lang="zh-CN" altLang="en-US"/>
          </a:p>
        </p:txBody>
      </p:sp>
      <p:sp>
        <p:nvSpPr>
          <p:cNvPr id="5" name="Text 2"/>
          <p:cNvSpPr/>
          <p:nvPr/>
        </p:nvSpPr>
        <p:spPr>
          <a:xfrm>
            <a:off x="897890" y="156083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3"/>
          <p:cNvSpPr/>
          <p:nvPr/>
        </p:nvSpPr>
        <p:spPr>
          <a:xfrm>
            <a:off x="897890" y="3202305"/>
            <a:ext cx="266700" cy="266700"/>
          </a:xfrm>
          <a:prstGeom prst="ellipse">
            <a:avLst/>
          </a:prstGeom>
          <a:solidFill>
            <a:srgbClr val="015DBB"/>
          </a:solidFill>
        </p:spPr>
        <p:txBody>
          <a:bodyPr/>
          <a:lstStyle/>
          <a:p>
            <a:endParaRPr lang="zh-CN" altLang="en-US"/>
          </a:p>
        </p:txBody>
      </p:sp>
      <p:sp>
        <p:nvSpPr>
          <p:cNvPr id="7" name="Text 4"/>
          <p:cNvSpPr/>
          <p:nvPr/>
        </p:nvSpPr>
        <p:spPr>
          <a:xfrm>
            <a:off x="897890" y="3202305"/>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8" name="Shape 5"/>
          <p:cNvSpPr/>
          <p:nvPr/>
        </p:nvSpPr>
        <p:spPr>
          <a:xfrm>
            <a:off x="897890" y="4843780"/>
            <a:ext cx="266700" cy="266700"/>
          </a:xfrm>
          <a:prstGeom prst="ellipse">
            <a:avLst/>
          </a:prstGeom>
          <a:solidFill>
            <a:srgbClr val="015DBB"/>
          </a:solidFill>
        </p:spPr>
        <p:txBody>
          <a:bodyPr/>
          <a:lstStyle/>
          <a:p>
            <a:endParaRPr lang="zh-CN" altLang="en-US"/>
          </a:p>
        </p:txBody>
      </p:sp>
      <p:sp>
        <p:nvSpPr>
          <p:cNvPr id="9" name="Text 6"/>
          <p:cNvSpPr/>
          <p:nvPr/>
        </p:nvSpPr>
        <p:spPr>
          <a:xfrm>
            <a:off x="897890" y="484378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7"/>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验证</a:t>
            </a:r>
            <a:endParaRPr lang="en-US" sz="1600" dirty="0"/>
          </a:p>
        </p:txBody>
      </p:sp>
      <p:pic>
        <p:nvPicPr>
          <p:cNvPr id="11"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3" name="图片 2" descr="30"/>
          <p:cNvPicPr>
            <a:picLocks noChangeAspect="1"/>
          </p:cNvPicPr>
          <p:nvPr/>
        </p:nvPicPr>
        <p:blipFill>
          <a:blip r:embed="rId2"/>
          <a:stretch>
            <a:fillRect/>
          </a:stretch>
        </p:blipFill>
        <p:spPr>
          <a:xfrm>
            <a:off x="15240" y="2298700"/>
            <a:ext cx="12176125" cy="1890395"/>
          </a:xfrm>
          <a:prstGeom prst="rect">
            <a:avLst/>
          </a:prstGeom>
          <a:effectLst>
            <a:glow rad="139700">
              <a:schemeClr val="accent3">
                <a:satMod val="175000"/>
                <a:alpha val="40000"/>
              </a:schemeClr>
            </a:glow>
          </a:effectLst>
        </p:spPr>
      </p:pic>
      <p:pic>
        <p:nvPicPr>
          <p:cNvPr id="14" name="Image 0" descr="https://kimi-img.moonshot.cn/pub/slides/slides_tmpl/image/25-09-08-12:55:41-d2v63jdnfo2stf9dk4q0.png"/>
          <p:cNvPicPr>
            <a:picLocks noChangeAspect="1"/>
          </p:cNvPicPr>
          <p:nvPr/>
        </p:nvPicPr>
        <p:blipFill>
          <a:blip r:embed="rId3"/>
          <a:stretch>
            <a:fillRect/>
          </a:stretch>
        </p:blipFill>
        <p:spPr>
          <a:xfrm>
            <a:off x="0" y="4660265"/>
            <a:ext cx="12192635" cy="2197735"/>
          </a:xfrm>
          <a:prstGeom prst="rect">
            <a:avLst/>
          </a:prstGeom>
        </p:spPr>
      </p:pic>
      <p:pic>
        <p:nvPicPr>
          <p:cNvPr id="15" name="Image 2" descr="https://kimi-img.moonshot.cn/pub/slides/slides_tmpl/image/25-09-08-12:55:57-d2v63ndnfo2stf9dk540.png"/>
          <p:cNvPicPr>
            <a:picLocks noChangeAspect="1"/>
          </p:cNvPicPr>
          <p:nvPr/>
        </p:nvPicPr>
        <p:blipFill>
          <a:blip r:embed="rId4"/>
          <a:srcRect t="22162"/>
          <a:stretch>
            <a:fillRect/>
          </a:stretch>
        </p:blipFill>
        <p:spPr>
          <a:xfrm>
            <a:off x="8315960" y="99060"/>
            <a:ext cx="3446145" cy="2682875"/>
          </a:xfrm>
          <a:prstGeom prst="rect">
            <a:avLst/>
          </a:prstGeom>
        </p:spPr>
      </p:pic>
      <p:sp>
        <p:nvSpPr>
          <p:cNvPr id="12" name="矩形 11"/>
          <p:cNvSpPr/>
          <p:nvPr/>
        </p:nvSpPr>
        <p:spPr>
          <a:xfrm>
            <a:off x="8600440" y="2915285"/>
            <a:ext cx="1718945" cy="43878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8096250" y="3721100"/>
            <a:ext cx="3213735" cy="42037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a:t>This indicates success</a:t>
            </a:r>
            <a:endParaRPr lang="en-US" altLang="zh-CN"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3332163" y="3239770"/>
            <a:ext cx="5956935" cy="1569660"/>
          </a:xfrm>
          <a:prstGeom prst="rect">
            <a:avLst/>
          </a:prstGeom>
          <a:noFill/>
        </p:spPr>
        <p:txBody>
          <a:bodyPr wrap="square" lIns="91440" tIns="45720" rIns="91440" bIns="45720" rtlCol="0" anchor="t">
            <a:spAutoFit/>
          </a:bodyPr>
          <a:lstStyle/>
          <a:p>
            <a:pPr algn="ctr">
              <a:lnSpc>
                <a:spcPct val="100000"/>
              </a:lnSpc>
            </a:pPr>
            <a:r>
              <a:rPr lang="en-US" sz="4800" b="1" dirty="0">
                <a:solidFill>
                  <a:srgbClr val="015DBB"/>
                </a:solidFill>
                <a:latin typeface="MiSans" pitchFamily="34" charset="-122"/>
                <a:ea typeface="MiSans" pitchFamily="34" charset="-122"/>
                <a:cs typeface="MiSans" pitchFamily="34" charset="-120"/>
              </a:rPr>
              <a:t>Log and metadata base</a:t>
            </a:r>
            <a:endParaRPr lang="en-US" sz="1600" dirty="0"/>
          </a:p>
        </p:txBody>
      </p:sp>
      <p:sp>
        <p:nvSpPr>
          <p:cNvPr id="4" name="Text 1"/>
          <p:cNvSpPr/>
          <p:nvPr/>
        </p:nvSpPr>
        <p:spPr>
          <a:xfrm>
            <a:off x="333216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02</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533400" y="1191895"/>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pic>
        <p:nvPicPr>
          <p:cNvPr id="8" name="Image 2" descr="https://kimi-img.moonshot.cn/pub/slides/slides_tmpl/image/25-09-08-12:55:41-d2v63jdnfo2stf9dk4q0.png"/>
          <p:cNvPicPr>
            <a:picLocks noChangeAspect="1"/>
          </p:cNvPicPr>
          <p:nvPr/>
        </p:nvPicPr>
        <p:blipFill>
          <a:blip r:embed="rId1"/>
          <a:stretch>
            <a:fillRect/>
          </a:stretch>
        </p:blipFill>
        <p:spPr>
          <a:xfrm>
            <a:off x="0" y="6144260"/>
            <a:ext cx="12192635" cy="7137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55-d2v63mtnfo2stf9dk53g.png"/>
          <p:cNvPicPr>
            <a:picLocks noChangeAspect="1"/>
          </p:cNvPicPr>
          <p:nvPr/>
        </p:nvPicPr>
        <p:blipFill>
          <a:blip r:embed="rId1"/>
          <a:stretch>
            <a:fillRect/>
          </a:stretch>
        </p:blipFill>
        <p:spPr>
          <a:xfrm>
            <a:off x="594995" y="1249680"/>
            <a:ext cx="1257935" cy="1414780"/>
          </a:xfrm>
          <a:prstGeom prst="rect">
            <a:avLst/>
          </a:prstGeom>
        </p:spPr>
      </p:pic>
      <p:sp>
        <p:nvSpPr>
          <p:cNvPr id="3" name="Shape 0"/>
          <p:cNvSpPr/>
          <p:nvPr/>
        </p:nvSpPr>
        <p:spPr>
          <a:xfrm>
            <a:off x="6870700" y="4445"/>
            <a:ext cx="5321300" cy="6854190"/>
          </a:xfrm>
          <a:custGeom>
            <a:avLst/>
            <a:gdLst/>
            <a:ahLst/>
            <a:cxnLst/>
            <a:rect l="l" t="t" r="r" b="b"/>
            <a:pathLst>
              <a:path w="5321300" h="6854190">
                <a:moveTo>
                  <a:pt x="853585" y="0"/>
                </a:moveTo>
                <a:lnTo>
                  <a:pt x="5321300" y="0"/>
                </a:lnTo>
                <a:lnTo>
                  <a:pt x="5321300" y="6854190"/>
                </a:lnTo>
                <a:lnTo>
                  <a:pt x="916820" y="6854190"/>
                </a:lnTo>
                <a:lnTo>
                  <a:pt x="813147" y="6679520"/>
                </a:lnTo>
                <a:cubicBezTo>
                  <a:pt x="305157" y="5781193"/>
                  <a:pt x="0" y="4629518"/>
                  <a:pt x="0" y="3373826"/>
                </a:cubicBezTo>
                <a:cubicBezTo>
                  <a:pt x="0" y="2118134"/>
                  <a:pt x="305157" y="966458"/>
                  <a:pt x="813146" y="68131"/>
                </a:cubicBezTo>
                <a:close/>
              </a:path>
            </a:pathLst>
          </a:cu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charset="-122"/>
              <a:cs typeface="+mn-cs"/>
            </a:endParaRPr>
          </a:p>
        </p:txBody>
      </p:sp>
      <p:sp>
        <p:nvSpPr>
          <p:cNvPr id="4" name="Text 1"/>
          <p:cNvSpPr/>
          <p:nvPr/>
        </p:nvSpPr>
        <p:spPr>
          <a:xfrm>
            <a:off x="6870700" y="4445"/>
            <a:ext cx="5321300" cy="6854190"/>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Shape 2"/>
          <p:cNvSpPr/>
          <p:nvPr/>
        </p:nvSpPr>
        <p:spPr>
          <a:xfrm>
            <a:off x="452723" y="1299540"/>
            <a:ext cx="10683272" cy="5395782"/>
          </a:xfrm>
          <a:prstGeom prst="roundRect">
            <a:avLst>
              <a:gd name="adj" fmla="val 0"/>
            </a:avLst>
          </a:prstGeom>
          <a:solidFill>
            <a:srgbClr val="FFFFFF"/>
          </a:solidFill>
          <a:ln w="19050">
            <a:solidFill>
              <a:srgbClr val="D2DAFB"/>
            </a:solidFill>
            <a:prstDash val="solid"/>
          </a:ln>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000000"/>
              </a:solidFill>
              <a:effectLst/>
              <a:uLnTx/>
              <a:uFillTx/>
              <a:latin typeface="MiSans" pitchFamily="34" charset="-122"/>
              <a:ea typeface="MiSans" pitchFamily="34" charset="-122"/>
              <a:cs typeface="MiSans" pitchFamily="34" charset="-120"/>
            </a:endParaRPr>
          </a:p>
        </p:txBody>
      </p:sp>
      <p:sp>
        <p:nvSpPr>
          <p:cNvPr id="6" name="Text 3"/>
          <p:cNvSpPr/>
          <p:nvPr/>
        </p:nvSpPr>
        <p:spPr>
          <a:xfrm>
            <a:off x="1056005" y="1828800"/>
            <a:ext cx="10176510" cy="3943350"/>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 5"/>
          <p:cNvSpPr/>
          <p:nvPr/>
        </p:nvSpPr>
        <p:spPr>
          <a:xfrm>
            <a:off x="595630" y="525145"/>
            <a:ext cx="6817224"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Add log dependencies</a:t>
            </a:r>
            <a:endParaRPr kumimoji="0" lang="zh-CN" altLang="en-US" sz="2400" b="1" i="0" u="none" strike="noStrike" kern="1200" cap="none" spc="0" normalizeH="0" baseline="0" noProof="0" dirty="0">
              <a:ln>
                <a:noFill/>
              </a:ln>
              <a:solidFill>
                <a:srgbClr val="000000"/>
              </a:solidFill>
              <a:effectLst/>
              <a:uLnTx/>
              <a:uFillTx/>
              <a:latin typeface="MiSans" pitchFamily="34" charset="-122"/>
              <a:ea typeface="MiSans" pitchFamily="34" charset="-122"/>
              <a:cs typeface="MiSans" pitchFamily="34" charset="-120"/>
            </a:endParaRPr>
          </a:p>
        </p:txBody>
      </p:sp>
      <p:pic>
        <p:nvPicPr>
          <p:cNvPr id="9" name="Image 1"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pic>
        <p:nvPicPr>
          <p:cNvPr id="15" name="图片 14"/>
          <p:cNvPicPr>
            <a:picLocks noChangeAspect="1"/>
          </p:cNvPicPr>
          <p:nvPr/>
        </p:nvPicPr>
        <p:blipFill>
          <a:blip r:embed="rId3"/>
          <a:stretch>
            <a:fillRect/>
          </a:stretch>
        </p:blipFill>
        <p:spPr>
          <a:xfrm>
            <a:off x="4237990" y="1425575"/>
            <a:ext cx="7155815" cy="5144135"/>
          </a:xfrm>
          <a:prstGeom prst="rect">
            <a:avLst/>
          </a:prstGeom>
        </p:spPr>
      </p:pic>
      <p:sp>
        <p:nvSpPr>
          <p:cNvPr id="16" name="文本框 15"/>
          <p:cNvSpPr txBox="1"/>
          <p:nvPr/>
        </p:nvSpPr>
        <p:spPr>
          <a:xfrm>
            <a:off x="595630" y="2742565"/>
            <a:ext cx="4284228" cy="2676525"/>
          </a:xfrm>
          <a:prstGeom prst="rect">
            <a:avLst/>
          </a:prstGeom>
          <a:noFill/>
        </p:spPr>
        <p:txBody>
          <a:bodyPr wrap="square" rtlCol="0">
            <a:spAutoFit/>
          </a:bodyPr>
          <a:lstStyle/>
          <a:p>
            <a:pPr lvl="0"/>
            <a:r>
              <a:rPr lang="en-US" altLang="zh-CN" sz="2400" b="1" dirty="0">
                <a:solidFill>
                  <a:srgbClr val="000000"/>
                </a:solidFill>
              </a:rPr>
              <a:t>Operation: cargo add tracing-subscriber</a:t>
            </a:r>
            <a:endParaRPr lang="en-US" altLang="zh-CN" sz="2400" b="1" dirty="0">
              <a:solidFill>
                <a:srgbClr val="000000"/>
              </a:solidFill>
            </a:endParaRPr>
          </a:p>
          <a:p>
            <a:pPr lvl="0"/>
            <a:endParaRPr lang="en-US" altLang="zh-CN" sz="2400" b="1" dirty="0">
              <a:solidFill>
                <a:srgbClr val="000000"/>
              </a:solidFill>
            </a:endParaRPr>
          </a:p>
          <a:p>
            <a:pPr lvl="0"/>
            <a:r>
              <a:rPr lang="en-US" altLang="zh-CN" sz="2400" b="1" dirty="0">
                <a:solidFill>
                  <a:srgbClr val="000000"/>
                </a:solidFill>
              </a:rPr>
              <a:t> Added tracing and tracing-subscriber dependencies</a:t>
            </a:r>
            <a:endParaRPr lang="en-US" altLang="zh-CN" sz="2400" b="1" dirty="0">
              <a:solidFill>
                <a:srgbClr val="000000"/>
              </a:solidFill>
            </a:endParaRPr>
          </a:p>
          <a:p>
            <a:pPr lvl="0"/>
            <a:endParaRPr lang="en-US" altLang="zh-CN" sz="2400" b="1" dirty="0">
              <a:solidFill>
                <a:srgbClr val="000000"/>
              </a:solidFill>
            </a:endParaRPr>
          </a:p>
          <a:p>
            <a:pPr lvl="0"/>
            <a:endParaRPr kumimoji="0" lang="zh-CN" altLang="en-US" sz="24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 name="图片 23"/>
          <p:cNvPicPr>
            <a:picLocks noChangeAspect="1"/>
          </p:cNvPicPr>
          <p:nvPr/>
        </p:nvPicPr>
        <p:blipFill>
          <a:blip r:embed="rId1"/>
          <a:stretch>
            <a:fillRect/>
          </a:stretch>
        </p:blipFill>
        <p:spPr>
          <a:xfrm>
            <a:off x="139289" y="1219486"/>
            <a:ext cx="6013226" cy="3852894"/>
          </a:xfrm>
          <a:prstGeom prst="rect">
            <a:avLst/>
          </a:prstGeom>
        </p:spPr>
      </p:pic>
      <p:pic>
        <p:nvPicPr>
          <p:cNvPr id="26" name="图片 25"/>
          <p:cNvPicPr>
            <a:picLocks noChangeAspect="1"/>
          </p:cNvPicPr>
          <p:nvPr/>
        </p:nvPicPr>
        <p:blipFill>
          <a:blip r:embed="rId2"/>
          <a:stretch>
            <a:fillRect/>
          </a:stretch>
        </p:blipFill>
        <p:spPr>
          <a:xfrm>
            <a:off x="3631250" y="1641860"/>
            <a:ext cx="6166165" cy="4191326"/>
          </a:xfrm>
          <a:prstGeom prst="rect">
            <a:avLst/>
          </a:prstGeom>
        </p:spPr>
      </p:pic>
      <p:sp>
        <p:nvSpPr>
          <p:cNvPr id="3" name="Text 1"/>
          <p:cNvSpPr/>
          <p:nvPr/>
        </p:nvSpPr>
        <p:spPr>
          <a:xfrm>
            <a:off x="745490" y="1475105"/>
            <a:ext cx="3524250" cy="2437765"/>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Shape 0"/>
          <p:cNvSpPr/>
          <p:nvPr/>
        </p:nvSpPr>
        <p:spPr>
          <a:xfrm>
            <a:off x="9168765" y="739140"/>
            <a:ext cx="2907030" cy="2778760"/>
          </a:xfrm>
          <a:prstGeom prst="rect">
            <a:avLst/>
          </a:prstGeom>
          <a:solidFill>
            <a:srgbClr val="015DBB"/>
          </a:solidFill>
        </p:spPr>
        <p:txBody>
          <a:bodyPr/>
          <a:lstStyle/>
          <a:p>
            <a:pPr lvl="0"/>
            <a:r>
              <a:rPr lang="en-US" altLang="zh-CN" b="1" dirty="0">
                <a:solidFill>
                  <a:srgbClr val="FFFFFF"/>
                </a:solidFill>
                <a:latin typeface="MiSans" pitchFamily="34" charset="-122"/>
                <a:ea typeface="MiSans" pitchFamily="34" charset="-122"/>
                <a:cs typeface="MiSans" pitchFamily="34" charset="-120"/>
              </a:rPr>
              <a:t>Create a file:</a:t>
            </a: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6" name="Text 3"/>
          <p:cNvSpPr/>
          <p:nvPr/>
        </p:nvSpPr>
        <p:spPr>
          <a:xfrm>
            <a:off x="8035290" y="1475105"/>
            <a:ext cx="3524250" cy="2437765"/>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Text 5"/>
          <p:cNvSpPr/>
          <p:nvPr/>
        </p:nvSpPr>
        <p:spPr>
          <a:xfrm>
            <a:off x="4390390" y="3882390"/>
            <a:ext cx="3524250" cy="2437765"/>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6"/>
          <p:cNvSpPr/>
          <p:nvPr/>
        </p:nvSpPr>
        <p:spPr>
          <a:xfrm>
            <a:off x="595630" y="525145"/>
            <a:ext cx="7004685"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Create a log system module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2" name="Image 3" descr="https://kimi-img.moonshot.cn/pub/slides/slides_tmpl/image/25-09-08-12:55:42-d2v63jlnfo2stf9dk4rg.png"/>
          <p:cNvPicPr>
            <a:picLocks noChangeAspect="1"/>
          </p:cNvPicPr>
          <p:nvPr/>
        </p:nvPicPr>
        <p:blipFill>
          <a:blip r:embed="rId3"/>
          <a:stretch>
            <a:fillRect/>
          </a:stretch>
        </p:blipFill>
        <p:spPr>
          <a:xfrm>
            <a:off x="15240" y="487045"/>
            <a:ext cx="579755" cy="652145"/>
          </a:xfrm>
          <a:prstGeom prst="rect">
            <a:avLst/>
          </a:prstGeom>
        </p:spPr>
      </p:pic>
      <p:sp>
        <p:nvSpPr>
          <p:cNvPr id="13" name="Text 7"/>
          <p:cNvSpPr/>
          <p:nvPr/>
        </p:nvSpPr>
        <p:spPr>
          <a:xfrm>
            <a:off x="9220408" y="738865"/>
            <a:ext cx="3219450" cy="400110"/>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sp>
        <p:nvSpPr>
          <p:cNvPr id="14" name="Text 8"/>
          <p:cNvSpPr/>
          <p:nvPr/>
        </p:nvSpPr>
        <p:spPr>
          <a:xfrm>
            <a:off x="974725" y="1957070"/>
            <a:ext cx="3140710" cy="1762125"/>
          </a:xfrm>
          <a:prstGeom prst="rect">
            <a:avLst/>
          </a:prstGeom>
          <a:noFill/>
        </p:spPr>
        <p:txBody>
          <a:bodyPr wrap="square" lIns="91440" tIns="45720" rIns="91440" bIns="45720" rtlCol="0" anchor="t"/>
          <a:lstStyle/>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 name="Text 10"/>
          <p:cNvSpPr/>
          <p:nvPr/>
        </p:nvSpPr>
        <p:spPr>
          <a:xfrm>
            <a:off x="8218170" y="1957070"/>
            <a:ext cx="3220085" cy="1710690"/>
          </a:xfrm>
          <a:prstGeom prst="rect">
            <a:avLst/>
          </a:prstGeom>
          <a:noFill/>
        </p:spPr>
        <p:txBody>
          <a:bodyPr wrap="square" lIns="91440" tIns="45720" rIns="91440" bIns="45720" rtlCol="0" anchor="t"/>
          <a:lstStyle/>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Text 11"/>
          <p:cNvSpPr/>
          <p:nvPr/>
        </p:nvSpPr>
        <p:spPr>
          <a:xfrm>
            <a:off x="4542950" y="4010025"/>
            <a:ext cx="3141621" cy="27622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检查输出</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Text 12"/>
          <p:cNvSpPr/>
          <p:nvPr/>
        </p:nvSpPr>
        <p:spPr>
          <a:xfrm>
            <a:off x="4542950" y="4364355"/>
            <a:ext cx="3219746" cy="1796415"/>
          </a:xfrm>
          <a:prstGeom prst="rect">
            <a:avLst/>
          </a:prstGeom>
          <a:noFill/>
        </p:spPr>
        <p:txBody>
          <a:bodyPr wrap="square" lIns="91440" tIns="45720" rIns="91440" bIns="45720" rtlCol="0" anchor="t"/>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检查终端输出，确认日志能够按照预期格式正确输出，无冗余信息。</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8" name="图片 27"/>
          <p:cNvPicPr>
            <a:picLocks noChangeAspect="1"/>
          </p:cNvPicPr>
          <p:nvPr/>
        </p:nvPicPr>
        <p:blipFill>
          <a:blip r:embed="rId4"/>
          <a:stretch>
            <a:fillRect/>
          </a:stretch>
        </p:blipFill>
        <p:spPr>
          <a:xfrm>
            <a:off x="3631250" y="5529468"/>
            <a:ext cx="6601778" cy="1015062"/>
          </a:xfrm>
          <a:prstGeom prst="rect">
            <a:avLst/>
          </a:prstGeom>
        </p:spPr>
      </p:pic>
      <p:sp>
        <p:nvSpPr>
          <p:cNvPr id="19" name="文本框 18"/>
          <p:cNvSpPr txBox="1"/>
          <p:nvPr/>
        </p:nvSpPr>
        <p:spPr>
          <a:xfrm>
            <a:off x="9286622" y="1105391"/>
            <a:ext cx="15295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src/logger.rs</a:t>
            </a:r>
            <a:endParaRPr kumimoji="0" lang="zh-CN" altLang="en-US" sz="18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sp>
        <p:nvSpPr>
          <p:cNvPr id="29" name="文本框 28"/>
          <p:cNvSpPr txBox="1"/>
          <p:nvPr/>
        </p:nvSpPr>
        <p:spPr>
          <a:xfrm>
            <a:off x="9204784" y="1415583"/>
            <a:ext cx="2986758" cy="2188210"/>
          </a:xfrm>
          <a:prstGeom prst="rect">
            <a:avLst/>
          </a:prstGeom>
          <a:noFill/>
        </p:spPr>
        <p:txBody>
          <a:bodyPr wrap="square" rtlCol="0">
            <a:spAutoFit/>
          </a:bodyPr>
          <a:lstStyle/>
          <a:p>
            <a:pPr lvl="0" indent="0">
              <a:lnSpc>
                <a:spcPts val="1650"/>
              </a:lnSpc>
              <a:spcBef>
                <a:spcPts val="1200"/>
              </a:spcBef>
              <a:spcAft>
                <a:spcPts val="1200"/>
              </a:spcAft>
              <a:buFont typeface="Arial" panose="020B0604020202020204" pitchFamily="34" charset="0"/>
              <a:buNone/>
            </a:pPr>
            <a:r>
              <a:rPr lang="en-US" altLang="zh-CN" dirty="0">
                <a:solidFill>
                  <a:srgbClr val="FFFFFF"/>
                </a:solidFill>
                <a:latin typeface="MiSans" pitchFamily="34" charset="-122"/>
                <a:ea typeface="MiSans" pitchFamily="34" charset="-122"/>
                <a:cs typeface="MiSans" pitchFamily="34" charset="-120"/>
              </a:rPr>
              <a:t>The log system initialization function </a:t>
            </a:r>
            <a:r>
              <a:rPr lang="en-US" altLang="zh-CN" dirty="0" err="1">
                <a:solidFill>
                  <a:srgbClr val="FFFFFF"/>
                </a:solidFill>
                <a:latin typeface="MiSans" pitchFamily="34" charset="-122"/>
                <a:ea typeface="MiSans" pitchFamily="34" charset="-122"/>
                <a:cs typeface="MiSans" pitchFamily="34" charset="-120"/>
              </a:rPr>
              <a:t>init_logger</a:t>
            </a:r>
            <a:r>
              <a:rPr lang="en-US" altLang="zh-CN" dirty="0">
                <a:solidFill>
                  <a:srgbClr val="FFFFFF"/>
                </a:solidFill>
                <a:latin typeface="MiSans" pitchFamily="34" charset="-122"/>
                <a:ea typeface="MiSans" pitchFamily="34" charset="-122"/>
                <a:cs typeface="MiSans" pitchFamily="34" charset="-120"/>
              </a:rPr>
              <a:t>() has been implemented.</a:t>
            </a:r>
            <a:endParaRPr lang="en-US" altLang="zh-CN" dirty="0">
              <a:solidFill>
                <a:srgbClr val="FFFFFF"/>
              </a:solidFill>
              <a:latin typeface="MiSans" pitchFamily="34" charset="-122"/>
              <a:ea typeface="MiSans" pitchFamily="34" charset="-122"/>
              <a:cs typeface="MiSans" pitchFamily="34" charset="-120"/>
            </a:endParaRPr>
          </a:p>
          <a:p>
            <a:pPr lvl="0" indent="0">
              <a:lnSpc>
                <a:spcPts val="1650"/>
              </a:lnSpc>
              <a:spcBef>
                <a:spcPts val="1200"/>
              </a:spcBef>
              <a:spcAft>
                <a:spcPts val="1200"/>
              </a:spcAft>
              <a:buFont typeface="Arial" panose="020B0604020202020204" pitchFamily="34" charset="0"/>
              <a:buNone/>
            </a:pPr>
            <a:r>
              <a:rPr lang="en-US" altLang="zh-CN" dirty="0">
                <a:solidFill>
                  <a:srgbClr val="FFFFFF"/>
                </a:solidFill>
                <a:latin typeface="MiSans" pitchFamily="34" charset="-122"/>
                <a:ea typeface="MiSans" pitchFamily="34" charset="-122"/>
                <a:cs typeface="MiSans" pitchFamily="34" charset="-120"/>
              </a:rPr>
              <a:t>Three log macros were created</a:t>
            </a:r>
            <a:endParaRPr lang="en-US" altLang="zh-CN" dirty="0">
              <a:solidFill>
                <a:srgbClr val="FFFFFF"/>
              </a:solidFill>
              <a:latin typeface="MiSans" pitchFamily="34" charset="-122"/>
              <a:ea typeface="MiSans" pitchFamily="34" charset="-122"/>
              <a:cs typeface="MiSans" pitchFamily="34" charset="-120"/>
            </a:endParaRPr>
          </a:p>
          <a:p>
            <a:pPr lvl="0" indent="0">
              <a:lnSpc>
                <a:spcPts val="1650"/>
              </a:lnSpc>
              <a:spcBef>
                <a:spcPts val="1200"/>
              </a:spcBef>
              <a:spcAft>
                <a:spcPts val="1200"/>
              </a:spcAft>
              <a:buFont typeface="Arial" panose="020B0604020202020204" pitchFamily="34" charset="0"/>
              <a:buNone/>
            </a:pPr>
            <a:endParaRPr kumimoji="0" lang="zh-CN" altLang="en-US" sz="18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6:09-d2v63qdnfo2stf9dk5dg.png"/>
          <p:cNvPicPr>
            <a:picLocks noChangeAspect="1"/>
          </p:cNvPicPr>
          <p:nvPr/>
        </p:nvPicPr>
        <p:blipFill>
          <a:blip r:embed="rId1"/>
          <a:stretch>
            <a:fillRect/>
          </a:stretch>
        </p:blipFill>
        <p:spPr>
          <a:xfrm>
            <a:off x="217805" y="1544955"/>
            <a:ext cx="3816350" cy="4025900"/>
          </a:xfrm>
          <a:prstGeom prst="rect">
            <a:avLst/>
          </a:prstGeom>
        </p:spPr>
      </p:pic>
      <p:sp>
        <p:nvSpPr>
          <p:cNvPr id="3" name="Text 0"/>
          <p:cNvSpPr/>
          <p:nvPr/>
        </p:nvSpPr>
        <p:spPr>
          <a:xfrm>
            <a:off x="595630" y="551815"/>
            <a:ext cx="7004685"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Add database dependencies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Image 1" descr="https://kimi-img.moonshot.cn/pub/slides/slides_tmpl/image/25-09-08-12:55:42-d2v63jlnfo2stf9dk4rg.png"/>
          <p:cNvPicPr>
            <a:picLocks noChangeAspect="1"/>
          </p:cNvPicPr>
          <p:nvPr/>
        </p:nvPicPr>
        <p:blipFill>
          <a:blip r:embed="rId2"/>
          <a:stretch>
            <a:fillRect/>
          </a:stretch>
        </p:blipFill>
        <p:spPr>
          <a:xfrm>
            <a:off x="15240" y="502603"/>
            <a:ext cx="579755" cy="652145"/>
          </a:xfrm>
          <a:prstGeom prst="rect">
            <a:avLst/>
          </a:prstGeom>
        </p:spPr>
      </p:pic>
      <p:sp>
        <p:nvSpPr>
          <p:cNvPr id="8" name="Text 1"/>
          <p:cNvSpPr/>
          <p:nvPr/>
        </p:nvSpPr>
        <p:spPr>
          <a:xfrm>
            <a:off x="624840" y="1974215"/>
            <a:ext cx="1003300" cy="495300"/>
          </a:xfrm>
          <a:prstGeom prst="rect">
            <a:avLst/>
          </a:prstGeom>
          <a:noFill/>
        </p:spPr>
        <p:txBody>
          <a:bodyPr wrap="square"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4"/>
          <p:cNvSpPr/>
          <p:nvPr/>
        </p:nvSpPr>
        <p:spPr>
          <a:xfrm>
            <a:off x="3475990" y="1974215"/>
            <a:ext cx="1003300" cy="495300"/>
          </a:xfrm>
          <a:prstGeom prst="rect">
            <a:avLst/>
          </a:prstGeom>
          <a:noFill/>
        </p:spPr>
        <p:txBody>
          <a:bodyPr wrap="square"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Text 7"/>
          <p:cNvSpPr/>
          <p:nvPr/>
        </p:nvSpPr>
        <p:spPr>
          <a:xfrm>
            <a:off x="6325870" y="1974215"/>
            <a:ext cx="1003300" cy="495300"/>
          </a:xfrm>
          <a:prstGeom prst="rect">
            <a:avLst/>
          </a:prstGeom>
          <a:noFill/>
        </p:spPr>
        <p:txBody>
          <a:bodyPr wrap="square"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03</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Text 8"/>
          <p:cNvSpPr/>
          <p:nvPr/>
        </p:nvSpPr>
        <p:spPr>
          <a:xfrm>
            <a:off x="6325870" y="2521585"/>
            <a:ext cx="2393315" cy="27622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状态字段</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 name="Text 9"/>
          <p:cNvSpPr/>
          <p:nvPr/>
        </p:nvSpPr>
        <p:spPr>
          <a:xfrm>
            <a:off x="6325870" y="3229610"/>
            <a:ext cx="2393315" cy="862409"/>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引入status字段，支持失败可重试的场景，便于后续运维排查问题。</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Text 10"/>
          <p:cNvSpPr/>
          <p:nvPr/>
        </p:nvSpPr>
        <p:spPr>
          <a:xfrm>
            <a:off x="9189720" y="1974215"/>
            <a:ext cx="1003300" cy="495300"/>
          </a:xfrm>
          <a:prstGeom prst="rect">
            <a:avLst/>
          </a:prstGeom>
          <a:noFill/>
        </p:spPr>
        <p:txBody>
          <a:bodyPr wrap="square"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04</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Text 11"/>
          <p:cNvSpPr/>
          <p:nvPr/>
        </p:nvSpPr>
        <p:spPr>
          <a:xfrm>
            <a:off x="9189720" y="2521585"/>
            <a:ext cx="2393315" cy="27622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设计意图</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Text 12"/>
          <p:cNvSpPr/>
          <p:nvPr/>
        </p:nvSpPr>
        <p:spPr>
          <a:xfrm>
            <a:off x="9189720" y="3229610"/>
            <a:ext cx="2393315" cy="114994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表结构设计旨在为迁移版本管理提供唯一真相源，满足项目对迁移过程的可追踪需求。</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1" name="图片 20"/>
          <p:cNvPicPr>
            <a:picLocks noChangeAspect="1"/>
          </p:cNvPicPr>
          <p:nvPr/>
        </p:nvPicPr>
        <p:blipFill>
          <a:blip r:embed="rId3"/>
          <a:stretch>
            <a:fillRect/>
          </a:stretch>
        </p:blipFill>
        <p:spPr>
          <a:xfrm>
            <a:off x="4135736" y="1198146"/>
            <a:ext cx="7751966" cy="5601299"/>
          </a:xfrm>
          <a:prstGeom prst="rect">
            <a:avLst/>
          </a:prstGeom>
        </p:spPr>
      </p:pic>
      <p:sp>
        <p:nvSpPr>
          <p:cNvPr id="22" name="文本框 21"/>
          <p:cNvSpPr txBox="1"/>
          <p:nvPr/>
        </p:nvSpPr>
        <p:spPr>
          <a:xfrm>
            <a:off x="479743" y="2276647"/>
            <a:ext cx="3157724" cy="2768600"/>
          </a:xfrm>
          <a:prstGeom prst="rect">
            <a:avLst/>
          </a:prstGeom>
          <a:noFill/>
        </p:spPr>
        <p:txBody>
          <a:bodyPr wrap="square" rtlCol="0">
            <a:spAutoFit/>
          </a:bodyPr>
          <a:lstStyle/>
          <a:p>
            <a:pPr lvl="0"/>
            <a:r>
              <a:rPr lang="en-US" altLang="zh-CN" sz="2000" b="1" dirty="0">
                <a:solidFill>
                  <a:srgbClr val="FFFFFF"/>
                </a:solidFill>
                <a:latin typeface="MiSans" pitchFamily="34" charset="-122"/>
                <a:ea typeface="MiSans" pitchFamily="34" charset="-122"/>
                <a:cs typeface="MiSans" pitchFamily="34" charset="-120"/>
              </a:rPr>
              <a:t>Operation: cargo add </a:t>
            </a:r>
            <a:r>
              <a:rPr lang="en-US" altLang="zh-CN" sz="2000" b="1" dirty="0" err="1">
                <a:solidFill>
                  <a:srgbClr val="FFFFFF"/>
                </a:solidFill>
                <a:latin typeface="MiSans" pitchFamily="34" charset="-122"/>
                <a:ea typeface="MiSans" pitchFamily="34" charset="-122"/>
                <a:cs typeface="MiSans" pitchFamily="34" charset="-120"/>
              </a:rPr>
              <a:t>sqlx</a:t>
            </a:r>
            <a:r>
              <a:rPr lang="en-US" altLang="zh-CN" sz="2000" b="1" dirty="0">
                <a:solidFill>
                  <a:srgbClr val="FFFFFF"/>
                </a:solidFill>
                <a:latin typeface="MiSans" pitchFamily="34" charset="-122"/>
                <a:ea typeface="MiSans" pitchFamily="34" charset="-122"/>
                <a:cs typeface="MiSans" pitchFamily="34" charset="-120"/>
              </a:rPr>
              <a:t> --features </a:t>
            </a:r>
            <a:r>
              <a:rPr lang="en-US" altLang="zh-CN" sz="2000" b="1" dirty="0" err="1">
                <a:solidFill>
                  <a:srgbClr val="FFFFFF"/>
                </a:solidFill>
                <a:latin typeface="MiSans" pitchFamily="34" charset="-122"/>
                <a:ea typeface="MiSans" pitchFamily="34" charset="-122"/>
                <a:cs typeface="MiSans" pitchFamily="34" charset="-120"/>
              </a:rPr>
              <a:t>postgres,runtime</a:t>
            </a:r>
            <a:r>
              <a:rPr lang="en-US" altLang="zh-CN" sz="2000" b="1" dirty="0">
                <a:solidFill>
                  <a:srgbClr val="FFFFFF"/>
                </a:solidFill>
                <a:latin typeface="MiSans" pitchFamily="34" charset="-122"/>
                <a:ea typeface="MiSans" pitchFamily="34" charset="-122"/>
                <a:cs typeface="MiSans" pitchFamily="34" charset="-120"/>
              </a:rPr>
              <a:t> -- </a:t>
            </a:r>
            <a:r>
              <a:rPr lang="en-US" altLang="zh-CN" sz="2000" b="1" dirty="0" err="1">
                <a:solidFill>
                  <a:srgbClr val="FFFFFF"/>
                </a:solidFill>
                <a:latin typeface="MiSans" pitchFamily="34" charset="-122"/>
                <a:ea typeface="MiSans" pitchFamily="34" charset="-122"/>
                <a:cs typeface="MiSans" pitchFamily="34" charset="-120"/>
              </a:rPr>
              <a:t>tokio</a:t>
            </a:r>
            <a:r>
              <a:rPr lang="en-US" altLang="zh-CN" sz="2000" b="1" dirty="0">
                <a:solidFill>
                  <a:srgbClr val="FFFFFF"/>
                </a:solidFill>
                <a:latin typeface="MiSans" pitchFamily="34" charset="-122"/>
                <a:ea typeface="MiSans" pitchFamily="34" charset="-122"/>
                <a:cs typeface="MiSans" pitchFamily="34" charset="-120"/>
              </a:rPr>
              <a:t> -- </a:t>
            </a:r>
            <a:r>
              <a:rPr lang="en-US" altLang="zh-CN" sz="2000" b="1" dirty="0" err="1">
                <a:solidFill>
                  <a:srgbClr val="FFFFFF"/>
                </a:solidFill>
                <a:latin typeface="MiSans" pitchFamily="34" charset="-122"/>
                <a:ea typeface="MiSans" pitchFamily="34" charset="-122"/>
                <a:cs typeface="MiSans" pitchFamily="34" charset="-120"/>
              </a:rPr>
              <a:t>rustls</a:t>
            </a:r>
            <a:endParaRPr lang="en-US" altLang="zh-CN" sz="2000" b="1" dirty="0">
              <a:solidFill>
                <a:srgbClr val="FFFFFF"/>
              </a:solidFill>
              <a:latin typeface="MiSans" pitchFamily="34" charset="-122"/>
              <a:ea typeface="MiSans" pitchFamily="34" charset="-122"/>
              <a:cs typeface="MiSans" pitchFamily="34" charset="-120"/>
            </a:endParaRPr>
          </a:p>
          <a:p>
            <a:pPr lvl="0"/>
            <a:endParaRPr lang="en-US" altLang="zh-CN" sz="2000" b="1" dirty="0">
              <a:solidFill>
                <a:srgbClr val="FFFFFF"/>
              </a:solidFill>
              <a:latin typeface="MiSans" pitchFamily="34" charset="-122"/>
              <a:ea typeface="MiSans" pitchFamily="34" charset="-122"/>
              <a:cs typeface="MiSans" pitchFamily="34" charset="-120"/>
            </a:endParaRPr>
          </a:p>
          <a:p>
            <a:pPr lvl="0"/>
            <a:r>
              <a:rPr lang="en-US" altLang="zh-CN" sz="2000" b="1" dirty="0">
                <a:solidFill>
                  <a:srgbClr val="FFFFFF"/>
                </a:solidFill>
                <a:latin typeface="MiSans" pitchFamily="34" charset="-122"/>
                <a:ea typeface="MiSans" pitchFamily="34" charset="-122"/>
                <a:cs typeface="MiSans" pitchFamily="34" charset="-120"/>
              </a:rPr>
              <a:t>The </a:t>
            </a:r>
            <a:r>
              <a:rPr lang="en-US" altLang="zh-CN" sz="2000" b="1" dirty="0" err="1">
                <a:solidFill>
                  <a:srgbClr val="FFFFFF"/>
                </a:solidFill>
                <a:latin typeface="MiSans" pitchFamily="34" charset="-122"/>
                <a:ea typeface="MiSans" pitchFamily="34" charset="-122"/>
                <a:cs typeface="MiSans" pitchFamily="34" charset="-120"/>
              </a:rPr>
              <a:t>SQLx</a:t>
            </a:r>
            <a:r>
              <a:rPr lang="en-US" altLang="zh-CN" sz="2000" b="1" dirty="0">
                <a:solidFill>
                  <a:srgbClr val="FFFFFF"/>
                </a:solidFill>
                <a:latin typeface="MiSans" pitchFamily="34" charset="-122"/>
                <a:ea typeface="MiSans" pitchFamily="34" charset="-122"/>
                <a:cs typeface="MiSans" pitchFamily="34" charset="-120"/>
              </a:rPr>
              <a:t> asynchronous database tool has been added</a:t>
            </a:r>
            <a:endParaRPr lang="en-US" altLang="zh-CN" sz="2000" b="1" dirty="0">
              <a:solidFill>
                <a:srgbClr val="FFFFFF"/>
              </a:solidFill>
              <a:latin typeface="MiSans" pitchFamily="34" charset="-122"/>
              <a:ea typeface="MiSans" pitchFamily="34" charset="-122"/>
              <a:cs typeface="MiSans" pitchFamily="34" charset="-120"/>
            </a:endParaRPr>
          </a:p>
          <a:p>
            <a:pPr lvl="0"/>
            <a:endParaRPr kumimoji="0" lang="zh-CN" altLang="en-US" sz="14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6:02-d2v63olnfo2stf9dk56g.png"/>
          <p:cNvPicPr>
            <a:picLocks noChangeAspect="1"/>
          </p:cNvPicPr>
          <p:nvPr/>
        </p:nvPicPr>
        <p:blipFill>
          <a:blip r:embed="rId1"/>
          <a:stretch>
            <a:fillRect/>
          </a:stretch>
        </p:blipFill>
        <p:spPr>
          <a:xfrm>
            <a:off x="-10160" y="1741170"/>
            <a:ext cx="4934585" cy="3778885"/>
          </a:xfrm>
          <a:prstGeom prst="rect">
            <a:avLst/>
          </a:prstGeom>
        </p:spPr>
      </p:pic>
      <p:sp>
        <p:nvSpPr>
          <p:cNvPr id="4" name="Text 1"/>
          <p:cNvSpPr/>
          <p:nvPr/>
        </p:nvSpPr>
        <p:spPr>
          <a:xfrm>
            <a:off x="3547110" y="1637030"/>
            <a:ext cx="913130" cy="913130"/>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Text 3"/>
          <p:cNvSpPr/>
          <p:nvPr/>
        </p:nvSpPr>
        <p:spPr>
          <a:xfrm>
            <a:off x="4036060" y="3326130"/>
            <a:ext cx="913130" cy="913130"/>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 5"/>
          <p:cNvSpPr/>
          <p:nvPr/>
        </p:nvSpPr>
        <p:spPr>
          <a:xfrm>
            <a:off x="3547110" y="5015230"/>
            <a:ext cx="913130" cy="913130"/>
          </a:xfrm>
          <a:prstGeom prst="rect">
            <a:avLst/>
          </a:prstGeom>
          <a:noFill/>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Text 6"/>
          <p:cNvSpPr/>
          <p:nvPr/>
        </p:nvSpPr>
        <p:spPr>
          <a:xfrm>
            <a:off x="595630" y="266087"/>
            <a:ext cx="7004685" cy="1200329"/>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Create a metadata table module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0" name="Image 1" descr="https://kimi-img.moonshot.cn/pub/slides/slides_tmpl/image/25-09-08-12:55:42-d2v63jlnfo2stf9dk4rg.png"/>
          <p:cNvPicPr>
            <a:picLocks noChangeAspect="1"/>
          </p:cNvPicPr>
          <p:nvPr/>
        </p:nvPicPr>
        <p:blipFill>
          <a:blip r:embed="rId2"/>
          <a:stretch>
            <a:fillRect/>
          </a:stretch>
        </p:blipFill>
        <p:spPr>
          <a:xfrm>
            <a:off x="15240" y="227987"/>
            <a:ext cx="579755" cy="652145"/>
          </a:xfrm>
          <a:prstGeom prst="rect">
            <a:avLst/>
          </a:prstGeom>
        </p:spPr>
      </p:pic>
      <p:sp>
        <p:nvSpPr>
          <p:cNvPr id="12" name="Text 7"/>
          <p:cNvSpPr/>
          <p:nvPr/>
        </p:nvSpPr>
        <p:spPr>
          <a:xfrm>
            <a:off x="3571875" y="1804670"/>
            <a:ext cx="863600" cy="539750"/>
          </a:xfrm>
          <a:prstGeom prst="rect">
            <a:avLst/>
          </a:prstGeom>
          <a:noFill/>
        </p:spPr>
        <p:txBody>
          <a:bodyPr wrap="square"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Text 10"/>
          <p:cNvSpPr/>
          <p:nvPr/>
        </p:nvSpPr>
        <p:spPr>
          <a:xfrm>
            <a:off x="4060825" y="3493770"/>
            <a:ext cx="863600" cy="539750"/>
          </a:xfrm>
          <a:prstGeom prst="rect">
            <a:avLst/>
          </a:prstGeom>
          <a:noFill/>
        </p:spPr>
        <p:txBody>
          <a:bodyPr wrap="square"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Text 13"/>
          <p:cNvSpPr/>
          <p:nvPr/>
        </p:nvSpPr>
        <p:spPr>
          <a:xfrm>
            <a:off x="3571875" y="5182870"/>
            <a:ext cx="863600" cy="539750"/>
          </a:xfrm>
          <a:prstGeom prst="rect">
            <a:avLst/>
          </a:prstGeom>
          <a:noFill/>
        </p:spPr>
        <p:txBody>
          <a:bodyPr wrap="square"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文本框 21"/>
          <p:cNvSpPr txBox="1"/>
          <p:nvPr/>
        </p:nvSpPr>
        <p:spPr>
          <a:xfrm>
            <a:off x="88900" y="2409413"/>
            <a:ext cx="4420235" cy="2707005"/>
          </a:xfrm>
          <a:prstGeom prst="rect">
            <a:avLst/>
          </a:prstGeom>
          <a:noFill/>
        </p:spPr>
        <p:txBody>
          <a:bodyPr wrap="square">
            <a:spAutoFit/>
          </a:bodyPr>
          <a:lstStyle/>
          <a:p>
            <a:pPr lvl="0">
              <a:lnSpc>
                <a:spcPts val="1650"/>
              </a:lnSpc>
              <a:spcBef>
                <a:spcPts val="1200"/>
              </a:spcBef>
              <a:spcAft>
                <a:spcPts val="1200"/>
              </a:spcAft>
            </a:pPr>
            <a:r>
              <a:rPr lang="en-US" altLang="zh-CN" sz="2000" dirty="0">
                <a:solidFill>
                  <a:srgbClr val="FFFFFF"/>
                </a:solidFill>
                <a:latin typeface="MiSans" pitchFamily="34" charset="-122"/>
                <a:ea typeface="MiSans" pitchFamily="34" charset="-122"/>
                <a:cs typeface="MiSans" pitchFamily="34" charset="-120"/>
              </a:rPr>
              <a:t>File: src/migration_meta.rs</a:t>
            </a:r>
            <a:endParaRPr lang="en-US" altLang="zh-CN" sz="2000" dirty="0">
              <a:solidFill>
                <a:srgbClr val="FFFFFF"/>
              </a:solidFill>
              <a:latin typeface="MiSans" pitchFamily="34" charset="-122"/>
              <a:ea typeface="MiSans" pitchFamily="34" charset="-122"/>
              <a:cs typeface="MiSans" pitchFamily="34" charset="-120"/>
            </a:endParaRPr>
          </a:p>
          <a:p>
            <a:pPr lvl="0">
              <a:lnSpc>
                <a:spcPts val="1650"/>
              </a:lnSpc>
              <a:spcBef>
                <a:spcPts val="1200"/>
              </a:spcBef>
              <a:spcAft>
                <a:spcPts val="1200"/>
              </a:spcAft>
            </a:pPr>
            <a:r>
              <a:rPr lang="en-US" altLang="zh-CN" sz="2000" dirty="0">
                <a:solidFill>
                  <a:srgbClr val="FFFFFF"/>
                </a:solidFill>
                <a:latin typeface="MiSans" pitchFamily="34" charset="-122"/>
                <a:ea typeface="MiSans" pitchFamily="34" charset="-122"/>
                <a:cs typeface="MiSans" pitchFamily="34" charset="-120"/>
              </a:rPr>
              <a:t>The </a:t>
            </a:r>
            <a:r>
              <a:rPr lang="en-US" altLang="zh-CN" sz="2000" dirty="0" err="1">
                <a:solidFill>
                  <a:srgbClr val="FFFFFF"/>
                </a:solidFill>
                <a:latin typeface="MiSans" pitchFamily="34" charset="-122"/>
                <a:ea typeface="MiSans" pitchFamily="34" charset="-122"/>
                <a:cs typeface="MiSans" pitchFamily="34" charset="-120"/>
              </a:rPr>
              <a:t>MigrationStatus</a:t>
            </a:r>
            <a:r>
              <a:rPr lang="en-US" altLang="zh-CN" sz="2000" dirty="0">
                <a:solidFill>
                  <a:srgbClr val="FFFFFF"/>
                </a:solidFill>
                <a:latin typeface="MiSans" pitchFamily="34" charset="-122"/>
                <a:ea typeface="MiSans" pitchFamily="34" charset="-122"/>
                <a:cs typeface="MiSans" pitchFamily="34" charset="-120"/>
              </a:rPr>
              <a:t> enumeration (Pending, Running, Success, Failed, </a:t>
            </a:r>
            <a:r>
              <a:rPr lang="en-US" altLang="zh-CN" sz="2000" dirty="0" err="1">
                <a:solidFill>
                  <a:srgbClr val="FFFFFF"/>
                </a:solidFill>
                <a:latin typeface="MiSans" pitchFamily="34" charset="-122"/>
                <a:ea typeface="MiSans" pitchFamily="34" charset="-122"/>
                <a:cs typeface="MiSans" pitchFamily="34" charset="-120"/>
              </a:rPr>
              <a:t>RolledBack</a:t>
            </a:r>
            <a:r>
              <a:rPr lang="en-US" altLang="zh-CN" sz="2000" dirty="0">
                <a:solidFill>
                  <a:srgbClr val="FFFFFF"/>
                </a:solidFill>
                <a:latin typeface="MiSans" pitchFamily="34" charset="-122"/>
                <a:ea typeface="MiSans" pitchFamily="34" charset="-122"/>
                <a:cs typeface="MiSans" pitchFamily="34" charset="-120"/>
              </a:rPr>
              <a:t>) was defined.</a:t>
            </a:r>
            <a:endParaRPr lang="en-US" altLang="zh-CN" sz="2000" dirty="0">
              <a:solidFill>
                <a:srgbClr val="FFFFFF"/>
              </a:solidFill>
              <a:latin typeface="MiSans" pitchFamily="34" charset="-122"/>
              <a:ea typeface="MiSans" pitchFamily="34" charset="-122"/>
              <a:cs typeface="MiSans" pitchFamily="34" charset="-120"/>
            </a:endParaRPr>
          </a:p>
          <a:p>
            <a:pPr lvl="0">
              <a:lnSpc>
                <a:spcPts val="1650"/>
              </a:lnSpc>
              <a:spcBef>
                <a:spcPts val="1200"/>
              </a:spcBef>
              <a:spcAft>
                <a:spcPts val="1200"/>
              </a:spcAft>
            </a:pPr>
            <a:r>
              <a:rPr lang="en-US" altLang="zh-CN" sz="2000" dirty="0">
                <a:solidFill>
                  <a:srgbClr val="FFFFFF"/>
                </a:solidFill>
                <a:latin typeface="MiSans" pitchFamily="34" charset="-122"/>
                <a:ea typeface="MiSans" pitchFamily="34" charset="-122"/>
                <a:cs typeface="MiSans" pitchFamily="34" charset="-120"/>
              </a:rPr>
              <a:t>The </a:t>
            </a:r>
            <a:r>
              <a:rPr lang="en-US" altLang="zh-CN" sz="2000" dirty="0" err="1">
                <a:solidFill>
                  <a:srgbClr val="FFFFFF"/>
                </a:solidFill>
                <a:latin typeface="MiSans" pitchFamily="34" charset="-122"/>
                <a:ea typeface="MiSans" pitchFamily="34" charset="-122"/>
                <a:cs typeface="MiSans" pitchFamily="34" charset="-120"/>
              </a:rPr>
              <a:t>MigrationMeta</a:t>
            </a:r>
            <a:r>
              <a:rPr lang="en-US" altLang="zh-CN" sz="2000" dirty="0">
                <a:solidFill>
                  <a:srgbClr val="FFFFFF"/>
                </a:solidFill>
                <a:latin typeface="MiSans" pitchFamily="34" charset="-122"/>
                <a:ea typeface="MiSans" pitchFamily="34" charset="-122"/>
                <a:cs typeface="MiSans" pitchFamily="34" charset="-120"/>
              </a:rPr>
              <a:t> structure is defined to represent migration records</a:t>
            </a:r>
            <a:endParaRPr lang="en-US" altLang="zh-CN" sz="2000" dirty="0">
              <a:solidFill>
                <a:srgbClr val="FFFFFF"/>
              </a:solidFill>
              <a:latin typeface="MiSans" pitchFamily="34" charset="-122"/>
              <a:ea typeface="MiSans" pitchFamily="34" charset="-122"/>
              <a:cs typeface="MiSans" pitchFamily="34" charset="-120"/>
            </a:endParaRPr>
          </a:p>
          <a:p>
            <a:pPr lvl="0">
              <a:lnSpc>
                <a:spcPts val="1650"/>
              </a:lnSpc>
              <a:spcBef>
                <a:spcPts val="1200"/>
              </a:spcBef>
              <a:spcAft>
                <a:spcPts val="1200"/>
              </a:spcAft>
            </a:pPr>
            <a:endParaRPr kumimoji="0" lang="en-US" altLang="zh-CN" sz="2000" b="0"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26" name="图片 25"/>
          <p:cNvPicPr>
            <a:picLocks noChangeAspect="1"/>
          </p:cNvPicPr>
          <p:nvPr/>
        </p:nvPicPr>
        <p:blipFill>
          <a:blip r:embed="rId3"/>
          <a:stretch>
            <a:fillRect/>
          </a:stretch>
        </p:blipFill>
        <p:spPr>
          <a:xfrm>
            <a:off x="6030072" y="0"/>
            <a:ext cx="6146688" cy="3708617"/>
          </a:xfrm>
          <a:prstGeom prst="rect">
            <a:avLst/>
          </a:prstGeom>
        </p:spPr>
      </p:pic>
      <p:pic>
        <p:nvPicPr>
          <p:cNvPr id="28" name="图片 27"/>
          <p:cNvPicPr>
            <a:picLocks noChangeAspect="1"/>
          </p:cNvPicPr>
          <p:nvPr/>
        </p:nvPicPr>
        <p:blipFill>
          <a:blip r:embed="rId4"/>
          <a:stretch>
            <a:fillRect/>
          </a:stretch>
        </p:blipFill>
        <p:spPr>
          <a:xfrm>
            <a:off x="5412019" y="3669454"/>
            <a:ext cx="6694077" cy="31874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1-d2v63jdnfo2stf9dk4pg.png"/>
          <p:cNvPicPr>
            <a:picLocks noChangeAspect="1"/>
          </p:cNvPicPr>
          <p:nvPr/>
        </p:nvPicPr>
        <p:blipFill>
          <a:blip r:embed="rId1"/>
          <a:stretch>
            <a:fillRect/>
          </a:stretch>
        </p:blipFill>
        <p:spPr>
          <a:xfrm>
            <a:off x="8315325" y="995045"/>
            <a:ext cx="3658870" cy="3658870"/>
          </a:xfrm>
          <a:prstGeom prst="rect">
            <a:avLst/>
          </a:prstGeom>
        </p:spPr>
      </p:pic>
      <p:pic>
        <p:nvPicPr>
          <p:cNvPr id="3" name="Image 1" descr="https://kimi-img.moonshot.cn/pub/slides/slides_tmpl/image/25-09-08-12:55:41-d2v63jdnfo2stf9dk4q0.png"/>
          <p:cNvPicPr>
            <a:picLocks noChangeAspect="1"/>
          </p:cNvPicPr>
          <p:nvPr/>
        </p:nvPicPr>
        <p:blipFill>
          <a:blip r:embed="rId2"/>
          <a:stretch>
            <a:fillRect/>
          </a:stretch>
        </p:blipFill>
        <p:spPr>
          <a:xfrm rot="5400000" flipV="1">
            <a:off x="6951345" y="1617345"/>
            <a:ext cx="6858635" cy="3623310"/>
          </a:xfrm>
          <a:prstGeom prst="rect">
            <a:avLst/>
          </a:prstGeom>
        </p:spPr>
      </p:pic>
      <p:sp>
        <p:nvSpPr>
          <p:cNvPr id="4" name="Shape 0"/>
          <p:cNvSpPr/>
          <p:nvPr>
            <p:custDataLst>
              <p:tags r:id="rId3"/>
            </p:custDataLst>
          </p:nvPr>
        </p:nvSpPr>
        <p:spPr>
          <a:xfrm>
            <a:off x="810260" y="685165"/>
            <a:ext cx="2698115" cy="1127760"/>
          </a:xfrm>
          <a:prstGeom prst="rect">
            <a:avLst/>
          </a:prstGeom>
          <a:solidFill>
            <a:srgbClr val="000000">
              <a:alpha val="0"/>
            </a:srgbClr>
          </a:solidFill>
        </p:spPr>
        <p:txBody>
          <a:bodyPr/>
          <a:lstStyle/>
          <a:p>
            <a:endParaRPr lang="zh-CN" altLang="en-US"/>
          </a:p>
        </p:txBody>
      </p:sp>
      <p:sp>
        <p:nvSpPr>
          <p:cNvPr id="5" name="Text 1"/>
          <p:cNvSpPr/>
          <p:nvPr/>
        </p:nvSpPr>
        <p:spPr>
          <a:xfrm>
            <a:off x="748030" y="-56515"/>
            <a:ext cx="2698115" cy="1108075"/>
          </a:xfrm>
          <a:prstGeom prst="rect">
            <a:avLst/>
          </a:prstGeom>
          <a:noFill/>
        </p:spPr>
        <p:txBody>
          <a:bodyPr wrap="square" lIns="46863" tIns="90043" rIns="90043" bIns="46863" rtlCol="0" anchor="b"/>
          <a:lstStyle/>
          <a:p>
            <a:pPr>
              <a:lnSpc>
                <a:spcPct val="100000"/>
              </a:lnSpc>
            </a:pPr>
            <a:endParaRPr lang="en-US" sz="4400" dirty="0">
              <a:solidFill>
                <a:srgbClr val="015DBB"/>
              </a:solidFill>
              <a:latin typeface="MiSans" pitchFamily="34" charset="-122"/>
              <a:ea typeface="MiSans" pitchFamily="34" charset="-122"/>
              <a:cs typeface="MiSans" pitchFamily="34" charset="-120"/>
            </a:endParaRPr>
          </a:p>
        </p:txBody>
      </p:sp>
      <p:sp>
        <p:nvSpPr>
          <p:cNvPr id="6" name="Text 2"/>
          <p:cNvSpPr/>
          <p:nvPr/>
        </p:nvSpPr>
        <p:spPr>
          <a:xfrm>
            <a:off x="816852" y="175260"/>
            <a:ext cx="2884805" cy="645160"/>
          </a:xfrm>
          <a:prstGeom prst="rect">
            <a:avLst/>
          </a:prstGeom>
          <a:noFill/>
        </p:spPr>
        <p:txBody>
          <a:bodyPr wrap="square" lIns="91440" tIns="45720" rIns="91440" bIns="45720" rtlCol="0" anchor="t">
            <a:spAutoFit/>
          </a:bodyPr>
          <a:lstStyle/>
          <a:p>
            <a:pPr>
              <a:lnSpc>
                <a:spcPct val="100000"/>
              </a:lnSpc>
            </a:pPr>
            <a:r>
              <a:rPr lang="en-US" sz="3600" b="1" dirty="0">
                <a:solidFill>
                  <a:srgbClr val="015DBB">
                    <a:alpha val="55000"/>
                  </a:srgbClr>
                </a:solidFill>
                <a:latin typeface="MiSans" pitchFamily="34" charset="-122"/>
                <a:ea typeface="MiSans" pitchFamily="34" charset="-122"/>
                <a:cs typeface="MiSans" pitchFamily="34" charset="-120"/>
              </a:rPr>
              <a:t>CONTENTS</a:t>
            </a:r>
            <a:endParaRPr lang="en-US" sz="3600" b="1" dirty="0">
              <a:solidFill>
                <a:srgbClr val="015DBB">
                  <a:alpha val="55000"/>
                </a:srgbClr>
              </a:solidFill>
              <a:latin typeface="MiSans" pitchFamily="34" charset="-122"/>
              <a:ea typeface="MiSans" pitchFamily="34" charset="-122"/>
              <a:cs typeface="MiSans" pitchFamily="34" charset="-120"/>
            </a:endParaRPr>
          </a:p>
        </p:txBody>
      </p:sp>
      <p:sp>
        <p:nvSpPr>
          <p:cNvPr id="7" name="Shape 3"/>
          <p:cNvSpPr/>
          <p:nvPr>
            <p:custDataLst>
              <p:tags r:id="rId4"/>
            </p:custDataLst>
          </p:nvPr>
        </p:nvSpPr>
        <p:spPr>
          <a:xfrm>
            <a:off x="831326" y="1053465"/>
            <a:ext cx="692341" cy="660400"/>
          </a:xfrm>
          <a:prstGeom prst="roundRect">
            <a:avLst/>
          </a:prstGeom>
          <a:solidFill>
            <a:srgbClr val="015DBB"/>
          </a:solidFill>
        </p:spPr>
        <p:txBody>
          <a:bodyPr/>
          <a:lstStyle/>
          <a:p>
            <a:endParaRPr lang="zh-CN" altLang="en-US"/>
          </a:p>
        </p:txBody>
      </p:sp>
      <p:sp>
        <p:nvSpPr>
          <p:cNvPr id="9" name="Shape 5"/>
          <p:cNvSpPr/>
          <p:nvPr>
            <p:custDataLst>
              <p:tags r:id="rId5"/>
            </p:custDataLst>
          </p:nvPr>
        </p:nvSpPr>
        <p:spPr>
          <a:xfrm>
            <a:off x="1636395" y="1053465"/>
            <a:ext cx="5701030" cy="660400"/>
          </a:xfrm>
          <a:prstGeom prst="roundRect">
            <a:avLst/>
          </a:prstGeom>
          <a:solidFill>
            <a:srgbClr val="000000">
              <a:alpha val="0"/>
            </a:srgbClr>
          </a:solidFill>
          <a:ln w="19050">
            <a:solidFill>
              <a:srgbClr val="015DBB"/>
            </a:solidFill>
            <a:prstDash val="solid"/>
          </a:ln>
        </p:spPr>
        <p:txBody>
          <a:bodyPr/>
          <a:lstStyle/>
          <a:p>
            <a:endParaRPr lang="zh-CN" altLang="en-US"/>
          </a:p>
        </p:txBody>
      </p:sp>
      <p:sp>
        <p:nvSpPr>
          <p:cNvPr id="11" name="Shape 7"/>
          <p:cNvSpPr/>
          <p:nvPr>
            <p:custDataLst>
              <p:tags r:id="rId6"/>
            </p:custDataLst>
          </p:nvPr>
        </p:nvSpPr>
        <p:spPr>
          <a:xfrm>
            <a:off x="831326" y="1920875"/>
            <a:ext cx="692341" cy="660400"/>
          </a:xfrm>
          <a:prstGeom prst="roundRect">
            <a:avLst/>
          </a:prstGeom>
          <a:solidFill>
            <a:srgbClr val="015DBB"/>
          </a:solidFill>
        </p:spPr>
        <p:txBody>
          <a:bodyPr/>
          <a:lstStyle/>
          <a:p>
            <a:endParaRPr lang="zh-CN" altLang="en-US"/>
          </a:p>
        </p:txBody>
      </p:sp>
      <p:sp>
        <p:nvSpPr>
          <p:cNvPr id="12" name="Text 8"/>
          <p:cNvSpPr/>
          <p:nvPr/>
        </p:nvSpPr>
        <p:spPr>
          <a:xfrm>
            <a:off x="977376" y="2922905"/>
            <a:ext cx="692341" cy="660400"/>
          </a:xfrm>
          <a:prstGeom prst="rect">
            <a:avLst/>
          </a:prstGeom>
          <a:noFill/>
        </p:spPr>
        <p:txBody>
          <a:bodyPr wrap="square" lIns="45720" tIns="91440" rIns="91440" bIns="45720" rtlCol="0" anchor="ctr"/>
          <a:lstStyle/>
          <a:p>
            <a:pPr>
              <a:lnSpc>
                <a:spcPct val="100000"/>
              </a:lnSpc>
            </a:pPr>
            <a:endParaRPr lang="en-US" sz="1600" dirty="0"/>
          </a:p>
        </p:txBody>
      </p:sp>
      <p:sp>
        <p:nvSpPr>
          <p:cNvPr id="13" name="Shape 9"/>
          <p:cNvSpPr/>
          <p:nvPr>
            <p:custDataLst>
              <p:tags r:id="rId7"/>
            </p:custDataLst>
          </p:nvPr>
        </p:nvSpPr>
        <p:spPr>
          <a:xfrm>
            <a:off x="1636395" y="1920875"/>
            <a:ext cx="5700395" cy="660400"/>
          </a:xfrm>
          <a:prstGeom prst="roundRect">
            <a:avLst/>
          </a:prstGeom>
          <a:solidFill>
            <a:srgbClr val="000000">
              <a:alpha val="0"/>
            </a:srgbClr>
          </a:solidFill>
          <a:ln w="19050">
            <a:solidFill>
              <a:srgbClr val="015DBB"/>
            </a:solidFill>
            <a:prstDash val="solid"/>
          </a:ln>
        </p:spPr>
        <p:txBody>
          <a:bodyPr/>
          <a:lstStyle/>
          <a:p>
            <a:endParaRPr lang="zh-CN" altLang="en-US"/>
          </a:p>
        </p:txBody>
      </p:sp>
      <p:sp>
        <p:nvSpPr>
          <p:cNvPr id="14" name="Text 10"/>
          <p:cNvSpPr/>
          <p:nvPr/>
        </p:nvSpPr>
        <p:spPr>
          <a:xfrm>
            <a:off x="1782458" y="2922905"/>
            <a:ext cx="5462239" cy="660400"/>
          </a:xfrm>
          <a:prstGeom prst="rect">
            <a:avLst/>
          </a:prstGeom>
          <a:noFill/>
        </p:spPr>
        <p:txBody>
          <a:bodyPr wrap="square" lIns="45720" tIns="91440" rIns="91440" bIns="45720" rtlCol="0" anchor="ctr"/>
          <a:lstStyle/>
          <a:p>
            <a:pPr>
              <a:lnSpc>
                <a:spcPct val="100000"/>
              </a:lnSpc>
            </a:pPr>
            <a:endParaRPr lang="en-US" sz="1600" dirty="0"/>
          </a:p>
        </p:txBody>
      </p:sp>
      <p:sp>
        <p:nvSpPr>
          <p:cNvPr id="15" name="Shape 11"/>
          <p:cNvSpPr/>
          <p:nvPr>
            <p:custDataLst>
              <p:tags r:id="rId8"/>
            </p:custDataLst>
          </p:nvPr>
        </p:nvSpPr>
        <p:spPr>
          <a:xfrm>
            <a:off x="831326" y="2788285"/>
            <a:ext cx="692341" cy="660400"/>
          </a:xfrm>
          <a:prstGeom prst="roundRect">
            <a:avLst/>
          </a:prstGeom>
          <a:solidFill>
            <a:srgbClr val="015DBB"/>
          </a:solidFill>
        </p:spPr>
        <p:txBody>
          <a:bodyPr/>
          <a:lstStyle/>
          <a:p>
            <a:endParaRPr lang="zh-CN" altLang="en-US"/>
          </a:p>
        </p:txBody>
      </p:sp>
      <p:sp>
        <p:nvSpPr>
          <p:cNvPr id="16" name="Text 12"/>
          <p:cNvSpPr/>
          <p:nvPr/>
        </p:nvSpPr>
        <p:spPr>
          <a:xfrm>
            <a:off x="977376" y="3790315"/>
            <a:ext cx="692341" cy="660400"/>
          </a:xfrm>
          <a:prstGeom prst="rect">
            <a:avLst/>
          </a:prstGeom>
          <a:noFill/>
        </p:spPr>
        <p:txBody>
          <a:bodyPr wrap="square" lIns="45720" tIns="91440" rIns="91440" bIns="45720" rtlCol="0" anchor="ctr"/>
          <a:lstStyle/>
          <a:p>
            <a:pPr>
              <a:lnSpc>
                <a:spcPct val="100000"/>
              </a:lnSpc>
            </a:pPr>
            <a:endParaRPr lang="en-US" sz="1600" dirty="0"/>
          </a:p>
        </p:txBody>
      </p:sp>
      <p:sp>
        <p:nvSpPr>
          <p:cNvPr id="17" name="Shape 13"/>
          <p:cNvSpPr/>
          <p:nvPr>
            <p:custDataLst>
              <p:tags r:id="rId9"/>
            </p:custDataLst>
          </p:nvPr>
        </p:nvSpPr>
        <p:spPr>
          <a:xfrm>
            <a:off x="1636395" y="2788285"/>
            <a:ext cx="5700395" cy="660400"/>
          </a:xfrm>
          <a:prstGeom prst="roundRect">
            <a:avLst/>
          </a:prstGeom>
          <a:solidFill>
            <a:srgbClr val="000000">
              <a:alpha val="0"/>
            </a:srgbClr>
          </a:solidFill>
          <a:ln w="19050">
            <a:solidFill>
              <a:srgbClr val="015DBB"/>
            </a:solidFill>
            <a:prstDash val="solid"/>
          </a:ln>
        </p:spPr>
        <p:txBody>
          <a:bodyPr/>
          <a:lstStyle/>
          <a:p>
            <a:endParaRPr lang="zh-CN" altLang="en-US"/>
          </a:p>
        </p:txBody>
      </p:sp>
      <p:sp>
        <p:nvSpPr>
          <p:cNvPr id="18" name="Text 14"/>
          <p:cNvSpPr/>
          <p:nvPr/>
        </p:nvSpPr>
        <p:spPr>
          <a:xfrm>
            <a:off x="1782458" y="3790315"/>
            <a:ext cx="5462239" cy="660400"/>
          </a:xfrm>
          <a:prstGeom prst="rect">
            <a:avLst/>
          </a:prstGeom>
          <a:noFill/>
        </p:spPr>
        <p:txBody>
          <a:bodyPr wrap="square" lIns="45720" tIns="91440" rIns="91440" bIns="45720" rtlCol="0" anchor="ctr"/>
          <a:lstStyle/>
          <a:p>
            <a:pPr>
              <a:lnSpc>
                <a:spcPct val="100000"/>
              </a:lnSpc>
            </a:pPr>
            <a:endParaRPr lang="en-US" sz="1600" dirty="0"/>
          </a:p>
        </p:txBody>
      </p:sp>
      <p:sp>
        <p:nvSpPr>
          <p:cNvPr id="19" name="Shape 15"/>
          <p:cNvSpPr/>
          <p:nvPr>
            <p:custDataLst>
              <p:tags r:id="rId10"/>
            </p:custDataLst>
          </p:nvPr>
        </p:nvSpPr>
        <p:spPr>
          <a:xfrm>
            <a:off x="831326" y="3655695"/>
            <a:ext cx="692341" cy="660400"/>
          </a:xfrm>
          <a:prstGeom prst="roundRect">
            <a:avLst/>
          </a:prstGeom>
          <a:solidFill>
            <a:srgbClr val="015DBB"/>
          </a:solidFill>
        </p:spPr>
        <p:txBody>
          <a:bodyPr/>
          <a:lstStyle/>
          <a:p>
            <a:endParaRPr lang="zh-CN" altLang="en-US"/>
          </a:p>
        </p:txBody>
      </p:sp>
      <p:sp>
        <p:nvSpPr>
          <p:cNvPr id="20" name="Text 16"/>
          <p:cNvSpPr/>
          <p:nvPr/>
        </p:nvSpPr>
        <p:spPr>
          <a:xfrm>
            <a:off x="977376" y="4657725"/>
            <a:ext cx="692341" cy="660400"/>
          </a:xfrm>
          <a:prstGeom prst="rect">
            <a:avLst/>
          </a:prstGeom>
          <a:noFill/>
        </p:spPr>
        <p:txBody>
          <a:bodyPr wrap="square" lIns="45720" tIns="91440" rIns="91440" bIns="45720" rtlCol="0" anchor="ctr"/>
          <a:lstStyle/>
          <a:p>
            <a:pPr>
              <a:lnSpc>
                <a:spcPct val="100000"/>
              </a:lnSpc>
            </a:pPr>
            <a:endParaRPr lang="en-US" sz="1600" dirty="0"/>
          </a:p>
        </p:txBody>
      </p:sp>
      <p:sp>
        <p:nvSpPr>
          <p:cNvPr id="21" name="Shape 17"/>
          <p:cNvSpPr/>
          <p:nvPr>
            <p:custDataLst>
              <p:tags r:id="rId11"/>
            </p:custDataLst>
          </p:nvPr>
        </p:nvSpPr>
        <p:spPr>
          <a:xfrm>
            <a:off x="1426845" y="3655695"/>
            <a:ext cx="5930265" cy="660400"/>
          </a:xfrm>
          <a:prstGeom prst="roundRect">
            <a:avLst/>
          </a:prstGeom>
          <a:solidFill>
            <a:srgbClr val="000000">
              <a:alpha val="0"/>
            </a:srgbClr>
          </a:solidFill>
          <a:ln w="19050">
            <a:solidFill>
              <a:srgbClr val="015DBB"/>
            </a:solidFill>
            <a:prstDash val="solid"/>
          </a:ln>
        </p:spPr>
        <p:txBody>
          <a:bodyPr/>
          <a:lstStyle/>
          <a:p>
            <a:endParaRPr lang="zh-CN" altLang="en-US"/>
          </a:p>
        </p:txBody>
      </p:sp>
      <p:sp>
        <p:nvSpPr>
          <p:cNvPr id="22" name="Text 18"/>
          <p:cNvSpPr/>
          <p:nvPr/>
        </p:nvSpPr>
        <p:spPr>
          <a:xfrm>
            <a:off x="1782457" y="4657725"/>
            <a:ext cx="5462240" cy="660400"/>
          </a:xfrm>
          <a:prstGeom prst="rect">
            <a:avLst/>
          </a:prstGeom>
          <a:noFill/>
        </p:spPr>
        <p:txBody>
          <a:bodyPr wrap="square" lIns="45720" tIns="91440" rIns="91440" bIns="45720" rtlCol="0" anchor="ctr"/>
          <a:lstStyle/>
          <a:p>
            <a:pPr>
              <a:lnSpc>
                <a:spcPct val="100000"/>
              </a:lnSpc>
            </a:pPr>
            <a:endParaRPr lang="en-US" sz="1600" dirty="0"/>
          </a:p>
        </p:txBody>
      </p:sp>
      <p:sp>
        <p:nvSpPr>
          <p:cNvPr id="23" name="Shape 19"/>
          <p:cNvSpPr/>
          <p:nvPr>
            <p:custDataLst>
              <p:tags r:id="rId12"/>
            </p:custDataLst>
          </p:nvPr>
        </p:nvSpPr>
        <p:spPr>
          <a:xfrm>
            <a:off x="831326" y="4523105"/>
            <a:ext cx="692341" cy="660400"/>
          </a:xfrm>
          <a:prstGeom prst="roundRect">
            <a:avLst/>
          </a:prstGeom>
          <a:solidFill>
            <a:srgbClr val="015DBB"/>
          </a:solidFill>
        </p:spPr>
        <p:txBody>
          <a:bodyPr/>
          <a:lstStyle/>
          <a:p>
            <a:endParaRPr lang="zh-CN" altLang="en-US"/>
          </a:p>
        </p:txBody>
      </p:sp>
      <p:sp>
        <p:nvSpPr>
          <p:cNvPr id="24" name="Text 20"/>
          <p:cNvSpPr/>
          <p:nvPr/>
        </p:nvSpPr>
        <p:spPr>
          <a:xfrm>
            <a:off x="977376" y="5525135"/>
            <a:ext cx="692341" cy="660400"/>
          </a:xfrm>
          <a:prstGeom prst="rect">
            <a:avLst/>
          </a:prstGeom>
          <a:noFill/>
        </p:spPr>
        <p:txBody>
          <a:bodyPr wrap="square" lIns="45720" tIns="91440" rIns="91440" bIns="45720" rtlCol="0" anchor="ctr"/>
          <a:lstStyle/>
          <a:p>
            <a:pPr>
              <a:lnSpc>
                <a:spcPct val="100000"/>
              </a:lnSpc>
            </a:pPr>
            <a:endParaRPr lang="en-US" sz="1600" dirty="0"/>
          </a:p>
        </p:txBody>
      </p:sp>
      <p:sp>
        <p:nvSpPr>
          <p:cNvPr id="25" name="Shape 21"/>
          <p:cNvSpPr/>
          <p:nvPr>
            <p:custDataLst>
              <p:tags r:id="rId13"/>
            </p:custDataLst>
          </p:nvPr>
        </p:nvSpPr>
        <p:spPr>
          <a:xfrm>
            <a:off x="1636395" y="4523105"/>
            <a:ext cx="5699760" cy="660400"/>
          </a:xfrm>
          <a:prstGeom prst="roundRect">
            <a:avLst/>
          </a:prstGeom>
          <a:solidFill>
            <a:srgbClr val="000000">
              <a:alpha val="0"/>
            </a:srgbClr>
          </a:solidFill>
          <a:ln w="19050">
            <a:solidFill>
              <a:srgbClr val="015DBB"/>
            </a:solidFill>
            <a:prstDash val="solid"/>
          </a:ln>
        </p:spPr>
        <p:txBody>
          <a:bodyPr/>
          <a:lstStyle/>
          <a:p>
            <a:endParaRPr lang="zh-CN" altLang="en-US"/>
          </a:p>
        </p:txBody>
      </p:sp>
      <p:sp>
        <p:nvSpPr>
          <p:cNvPr id="26" name="Text 22"/>
          <p:cNvSpPr/>
          <p:nvPr/>
        </p:nvSpPr>
        <p:spPr>
          <a:xfrm>
            <a:off x="1782458" y="5525135"/>
            <a:ext cx="5462239" cy="660400"/>
          </a:xfrm>
          <a:prstGeom prst="rect">
            <a:avLst/>
          </a:prstGeom>
          <a:noFill/>
        </p:spPr>
        <p:txBody>
          <a:bodyPr wrap="square" lIns="45720" tIns="91440" rIns="91440" bIns="45720" rtlCol="0" anchor="ctr"/>
          <a:lstStyle/>
          <a:p>
            <a:pPr>
              <a:lnSpc>
                <a:spcPct val="100000"/>
              </a:lnSpc>
            </a:pPr>
            <a:endParaRPr lang="en-US" sz="1600" dirty="0"/>
          </a:p>
        </p:txBody>
      </p:sp>
      <p:sp>
        <p:nvSpPr>
          <p:cNvPr id="27" name="Shape 23"/>
          <p:cNvSpPr/>
          <p:nvPr/>
        </p:nvSpPr>
        <p:spPr>
          <a:xfrm>
            <a:off x="7163100" y="704814"/>
            <a:ext cx="1141923" cy="723293"/>
          </a:xfrm>
          <a:custGeom>
            <a:avLst/>
            <a:gdLst/>
            <a:ahLst/>
            <a:cxnLst/>
            <a:rect l="l" t="t" r="r" b="b"/>
            <a:pathLst>
              <a:path w="1141923" h="723293">
                <a:moveTo>
                  <a:pt x="50838" y="25788"/>
                </a:moveTo>
                <a:cubicBezTo>
                  <a:pt x="50838" y="40086"/>
                  <a:pt x="39239" y="51676"/>
                  <a:pt x="24931" y="51676"/>
                </a:cubicBezTo>
                <a:cubicBezTo>
                  <a:pt x="10623" y="51676"/>
                  <a:pt x="-976" y="40086"/>
                  <a:pt x="-976" y="25788"/>
                </a:cubicBezTo>
                <a:cubicBezTo>
                  <a:pt x="-976" y="11490"/>
                  <a:pt x="10623" y="-101"/>
                  <a:pt x="24931" y="-101"/>
                </a:cubicBezTo>
                <a:cubicBezTo>
                  <a:pt x="39233" y="-108"/>
                  <a:pt x="50831" y="11473"/>
                  <a:pt x="50838" y="25763"/>
                </a:cubicBezTo>
                <a:cubicBezTo>
                  <a:pt x="50838" y="25772"/>
                  <a:pt x="50838" y="25780"/>
                  <a:pt x="50838" y="25788"/>
                </a:cubicBezTo>
                <a:close/>
                <a:moveTo>
                  <a:pt x="269068" y="25788"/>
                </a:moveTo>
                <a:cubicBezTo>
                  <a:pt x="269068" y="40086"/>
                  <a:pt x="257469" y="51676"/>
                  <a:pt x="243160" y="51676"/>
                </a:cubicBezTo>
                <a:cubicBezTo>
                  <a:pt x="228853" y="51676"/>
                  <a:pt x="217253" y="40086"/>
                  <a:pt x="217253" y="25788"/>
                </a:cubicBezTo>
                <a:cubicBezTo>
                  <a:pt x="217253" y="11490"/>
                  <a:pt x="228853" y="-101"/>
                  <a:pt x="243160" y="-101"/>
                </a:cubicBezTo>
                <a:cubicBezTo>
                  <a:pt x="257461" y="-84"/>
                  <a:pt x="269051" y="11497"/>
                  <a:pt x="269068" y="25788"/>
                </a:cubicBezTo>
                <a:close/>
                <a:moveTo>
                  <a:pt x="487237" y="25788"/>
                </a:moveTo>
                <a:cubicBezTo>
                  <a:pt x="487237" y="40086"/>
                  <a:pt x="475637" y="51676"/>
                  <a:pt x="461329" y="51676"/>
                </a:cubicBezTo>
                <a:cubicBezTo>
                  <a:pt x="447021" y="51676"/>
                  <a:pt x="435422" y="40086"/>
                  <a:pt x="435422" y="25788"/>
                </a:cubicBezTo>
                <a:cubicBezTo>
                  <a:pt x="435422" y="11490"/>
                  <a:pt x="447021" y="-101"/>
                  <a:pt x="461329" y="-101"/>
                </a:cubicBezTo>
                <a:cubicBezTo>
                  <a:pt x="475631" y="-108"/>
                  <a:pt x="487229" y="11473"/>
                  <a:pt x="487237" y="25763"/>
                </a:cubicBezTo>
                <a:cubicBezTo>
                  <a:pt x="487237" y="25772"/>
                  <a:pt x="487237" y="25780"/>
                  <a:pt x="487237" y="25788"/>
                </a:cubicBezTo>
                <a:close/>
                <a:moveTo>
                  <a:pt x="705466" y="25788"/>
                </a:moveTo>
                <a:cubicBezTo>
                  <a:pt x="705466" y="40086"/>
                  <a:pt x="693867" y="51676"/>
                  <a:pt x="679559" y="51676"/>
                </a:cubicBezTo>
                <a:cubicBezTo>
                  <a:pt x="665250" y="51676"/>
                  <a:pt x="653652" y="40086"/>
                  <a:pt x="653652" y="25788"/>
                </a:cubicBezTo>
                <a:cubicBezTo>
                  <a:pt x="653652" y="11490"/>
                  <a:pt x="665250" y="-101"/>
                  <a:pt x="679559" y="-101"/>
                </a:cubicBezTo>
                <a:cubicBezTo>
                  <a:pt x="693861" y="-108"/>
                  <a:pt x="705458" y="11473"/>
                  <a:pt x="705466" y="25763"/>
                </a:cubicBezTo>
                <a:cubicBezTo>
                  <a:pt x="705466" y="25772"/>
                  <a:pt x="705466" y="25780"/>
                  <a:pt x="705466" y="25788"/>
                </a:cubicBezTo>
                <a:close/>
                <a:moveTo>
                  <a:pt x="923695" y="25788"/>
                </a:moveTo>
                <a:cubicBezTo>
                  <a:pt x="923695" y="40086"/>
                  <a:pt x="912096" y="51676"/>
                  <a:pt x="897788" y="51676"/>
                </a:cubicBezTo>
                <a:cubicBezTo>
                  <a:pt x="883481" y="51676"/>
                  <a:pt x="871881" y="40086"/>
                  <a:pt x="871881" y="25788"/>
                </a:cubicBezTo>
                <a:cubicBezTo>
                  <a:pt x="871881" y="11490"/>
                  <a:pt x="883481" y="-101"/>
                  <a:pt x="897788" y="-101"/>
                </a:cubicBezTo>
                <a:cubicBezTo>
                  <a:pt x="912090" y="-108"/>
                  <a:pt x="923688" y="11473"/>
                  <a:pt x="923695" y="25763"/>
                </a:cubicBezTo>
                <a:cubicBezTo>
                  <a:pt x="923695" y="25772"/>
                  <a:pt x="923695" y="25780"/>
                  <a:pt x="923695" y="25788"/>
                </a:cubicBezTo>
                <a:close/>
                <a:moveTo>
                  <a:pt x="1141923" y="25788"/>
                </a:moveTo>
                <a:cubicBezTo>
                  <a:pt x="1141923" y="40086"/>
                  <a:pt x="1130324" y="51676"/>
                  <a:pt x="1116016" y="51676"/>
                </a:cubicBezTo>
                <a:cubicBezTo>
                  <a:pt x="1101708" y="51676"/>
                  <a:pt x="1090109" y="40086"/>
                  <a:pt x="1090109" y="25788"/>
                </a:cubicBezTo>
                <a:cubicBezTo>
                  <a:pt x="1090109" y="11490"/>
                  <a:pt x="1101708" y="-101"/>
                  <a:pt x="1116016" y="-101"/>
                </a:cubicBezTo>
                <a:cubicBezTo>
                  <a:pt x="1130316" y="-84"/>
                  <a:pt x="1141907" y="11497"/>
                  <a:pt x="1141923" y="25788"/>
                </a:cubicBezTo>
                <a:close/>
                <a:moveTo>
                  <a:pt x="50838" y="193692"/>
                </a:moveTo>
                <a:cubicBezTo>
                  <a:pt x="50838" y="207990"/>
                  <a:pt x="39239" y="219580"/>
                  <a:pt x="24931" y="219580"/>
                </a:cubicBezTo>
                <a:cubicBezTo>
                  <a:pt x="10623" y="219580"/>
                  <a:pt x="-976" y="207990"/>
                  <a:pt x="-976" y="193692"/>
                </a:cubicBezTo>
                <a:cubicBezTo>
                  <a:pt x="-976" y="179394"/>
                  <a:pt x="10623" y="167803"/>
                  <a:pt x="24931" y="167803"/>
                </a:cubicBezTo>
                <a:cubicBezTo>
                  <a:pt x="39233" y="167796"/>
                  <a:pt x="50831" y="179377"/>
                  <a:pt x="50838" y="193668"/>
                </a:cubicBezTo>
                <a:cubicBezTo>
                  <a:pt x="50838" y="193676"/>
                  <a:pt x="50838" y="193684"/>
                  <a:pt x="50838" y="193692"/>
                </a:cubicBezTo>
                <a:close/>
                <a:moveTo>
                  <a:pt x="269068" y="193692"/>
                </a:moveTo>
                <a:cubicBezTo>
                  <a:pt x="269068" y="207990"/>
                  <a:pt x="257469" y="219580"/>
                  <a:pt x="243160" y="219580"/>
                </a:cubicBezTo>
                <a:cubicBezTo>
                  <a:pt x="228853" y="219580"/>
                  <a:pt x="217253" y="207990"/>
                  <a:pt x="217253" y="193692"/>
                </a:cubicBezTo>
                <a:cubicBezTo>
                  <a:pt x="217253" y="179394"/>
                  <a:pt x="228853" y="167803"/>
                  <a:pt x="243160" y="167803"/>
                </a:cubicBezTo>
                <a:cubicBezTo>
                  <a:pt x="257461" y="167820"/>
                  <a:pt x="269051" y="179401"/>
                  <a:pt x="269068" y="193692"/>
                </a:cubicBezTo>
                <a:close/>
                <a:moveTo>
                  <a:pt x="487237" y="193692"/>
                </a:moveTo>
                <a:cubicBezTo>
                  <a:pt x="487237" y="207990"/>
                  <a:pt x="475637" y="219580"/>
                  <a:pt x="461329" y="219580"/>
                </a:cubicBezTo>
                <a:cubicBezTo>
                  <a:pt x="447021" y="219580"/>
                  <a:pt x="435422" y="207990"/>
                  <a:pt x="435422" y="193692"/>
                </a:cubicBezTo>
                <a:cubicBezTo>
                  <a:pt x="435422" y="179394"/>
                  <a:pt x="447021" y="167803"/>
                  <a:pt x="461329" y="167803"/>
                </a:cubicBezTo>
                <a:cubicBezTo>
                  <a:pt x="475631" y="167796"/>
                  <a:pt x="487229" y="179377"/>
                  <a:pt x="487237" y="193668"/>
                </a:cubicBezTo>
                <a:cubicBezTo>
                  <a:pt x="487237" y="193676"/>
                  <a:pt x="487237" y="193684"/>
                  <a:pt x="487237" y="193692"/>
                </a:cubicBezTo>
                <a:close/>
                <a:moveTo>
                  <a:pt x="705466" y="193692"/>
                </a:moveTo>
                <a:cubicBezTo>
                  <a:pt x="705466" y="207990"/>
                  <a:pt x="693867" y="219580"/>
                  <a:pt x="679559" y="219580"/>
                </a:cubicBezTo>
                <a:cubicBezTo>
                  <a:pt x="665250" y="219580"/>
                  <a:pt x="653652" y="207990"/>
                  <a:pt x="653652" y="193692"/>
                </a:cubicBezTo>
                <a:cubicBezTo>
                  <a:pt x="653652" y="179394"/>
                  <a:pt x="665250" y="167803"/>
                  <a:pt x="679559" y="167803"/>
                </a:cubicBezTo>
                <a:cubicBezTo>
                  <a:pt x="693861" y="167796"/>
                  <a:pt x="705458" y="179377"/>
                  <a:pt x="705466" y="193668"/>
                </a:cubicBezTo>
                <a:cubicBezTo>
                  <a:pt x="705466" y="193676"/>
                  <a:pt x="705466" y="193684"/>
                  <a:pt x="705466" y="193692"/>
                </a:cubicBezTo>
                <a:close/>
                <a:moveTo>
                  <a:pt x="923695" y="193692"/>
                </a:moveTo>
                <a:cubicBezTo>
                  <a:pt x="923695" y="207990"/>
                  <a:pt x="912096" y="219580"/>
                  <a:pt x="897788" y="219580"/>
                </a:cubicBezTo>
                <a:cubicBezTo>
                  <a:pt x="883481" y="219580"/>
                  <a:pt x="871881" y="207990"/>
                  <a:pt x="871881" y="193692"/>
                </a:cubicBezTo>
                <a:cubicBezTo>
                  <a:pt x="871881" y="179394"/>
                  <a:pt x="883481" y="167803"/>
                  <a:pt x="897788" y="167803"/>
                </a:cubicBezTo>
                <a:cubicBezTo>
                  <a:pt x="912090" y="167796"/>
                  <a:pt x="923688" y="179377"/>
                  <a:pt x="923695" y="193668"/>
                </a:cubicBezTo>
                <a:cubicBezTo>
                  <a:pt x="923695" y="193676"/>
                  <a:pt x="923695" y="193684"/>
                  <a:pt x="923695" y="193692"/>
                </a:cubicBezTo>
                <a:close/>
                <a:moveTo>
                  <a:pt x="1141923" y="193692"/>
                </a:moveTo>
                <a:cubicBezTo>
                  <a:pt x="1141923" y="207990"/>
                  <a:pt x="1130324" y="219580"/>
                  <a:pt x="1116016" y="219580"/>
                </a:cubicBezTo>
                <a:cubicBezTo>
                  <a:pt x="1101708" y="219580"/>
                  <a:pt x="1090109" y="207990"/>
                  <a:pt x="1090109" y="193692"/>
                </a:cubicBezTo>
                <a:cubicBezTo>
                  <a:pt x="1090109" y="179394"/>
                  <a:pt x="1101708" y="167803"/>
                  <a:pt x="1116016" y="167803"/>
                </a:cubicBezTo>
                <a:cubicBezTo>
                  <a:pt x="1130316" y="167820"/>
                  <a:pt x="1141907" y="179401"/>
                  <a:pt x="1141923" y="193692"/>
                </a:cubicBezTo>
                <a:close/>
                <a:moveTo>
                  <a:pt x="50838" y="361596"/>
                </a:moveTo>
                <a:cubicBezTo>
                  <a:pt x="50838" y="375894"/>
                  <a:pt x="39239" y="387485"/>
                  <a:pt x="24931" y="387485"/>
                </a:cubicBezTo>
                <a:cubicBezTo>
                  <a:pt x="10623" y="387485"/>
                  <a:pt x="-976" y="375894"/>
                  <a:pt x="-976" y="361596"/>
                </a:cubicBezTo>
                <a:cubicBezTo>
                  <a:pt x="-976" y="347298"/>
                  <a:pt x="10623" y="335707"/>
                  <a:pt x="24931" y="335707"/>
                </a:cubicBezTo>
                <a:cubicBezTo>
                  <a:pt x="39233" y="335700"/>
                  <a:pt x="50831" y="347280"/>
                  <a:pt x="50838" y="361571"/>
                </a:cubicBezTo>
                <a:cubicBezTo>
                  <a:pt x="50838" y="361579"/>
                  <a:pt x="50838" y="361588"/>
                  <a:pt x="50838" y="361596"/>
                </a:cubicBezTo>
                <a:close/>
                <a:moveTo>
                  <a:pt x="269068" y="361596"/>
                </a:moveTo>
                <a:cubicBezTo>
                  <a:pt x="269068" y="375894"/>
                  <a:pt x="257469" y="387485"/>
                  <a:pt x="243160" y="387485"/>
                </a:cubicBezTo>
                <a:cubicBezTo>
                  <a:pt x="228853" y="387485"/>
                  <a:pt x="217253" y="375894"/>
                  <a:pt x="217253" y="361596"/>
                </a:cubicBezTo>
                <a:cubicBezTo>
                  <a:pt x="217253" y="347298"/>
                  <a:pt x="228853" y="335707"/>
                  <a:pt x="243160" y="335707"/>
                </a:cubicBezTo>
                <a:cubicBezTo>
                  <a:pt x="257461" y="335724"/>
                  <a:pt x="269051" y="347305"/>
                  <a:pt x="269068" y="361596"/>
                </a:cubicBezTo>
                <a:close/>
                <a:moveTo>
                  <a:pt x="487237" y="361596"/>
                </a:moveTo>
                <a:cubicBezTo>
                  <a:pt x="487237" y="375894"/>
                  <a:pt x="475637" y="387485"/>
                  <a:pt x="461329" y="387485"/>
                </a:cubicBezTo>
                <a:cubicBezTo>
                  <a:pt x="447021" y="387485"/>
                  <a:pt x="435422" y="375894"/>
                  <a:pt x="435422" y="361596"/>
                </a:cubicBezTo>
                <a:cubicBezTo>
                  <a:pt x="435422" y="347298"/>
                  <a:pt x="447021" y="335707"/>
                  <a:pt x="461329" y="335707"/>
                </a:cubicBezTo>
                <a:cubicBezTo>
                  <a:pt x="475631" y="335700"/>
                  <a:pt x="487229" y="347280"/>
                  <a:pt x="487237" y="361571"/>
                </a:cubicBezTo>
                <a:cubicBezTo>
                  <a:pt x="487237" y="361579"/>
                  <a:pt x="487237" y="361588"/>
                  <a:pt x="487237" y="361596"/>
                </a:cubicBezTo>
                <a:close/>
                <a:moveTo>
                  <a:pt x="705466" y="361596"/>
                </a:moveTo>
                <a:cubicBezTo>
                  <a:pt x="705466" y="375894"/>
                  <a:pt x="693867" y="387485"/>
                  <a:pt x="679559" y="387485"/>
                </a:cubicBezTo>
                <a:cubicBezTo>
                  <a:pt x="665250" y="387485"/>
                  <a:pt x="653652" y="375894"/>
                  <a:pt x="653652" y="361596"/>
                </a:cubicBezTo>
                <a:cubicBezTo>
                  <a:pt x="653652" y="347298"/>
                  <a:pt x="665250" y="335707"/>
                  <a:pt x="679559" y="335707"/>
                </a:cubicBezTo>
                <a:cubicBezTo>
                  <a:pt x="693861" y="335700"/>
                  <a:pt x="705458" y="347280"/>
                  <a:pt x="705466" y="361571"/>
                </a:cubicBezTo>
                <a:cubicBezTo>
                  <a:pt x="705466" y="361579"/>
                  <a:pt x="705466" y="361588"/>
                  <a:pt x="705466" y="361596"/>
                </a:cubicBezTo>
                <a:close/>
                <a:moveTo>
                  <a:pt x="923695" y="361596"/>
                </a:moveTo>
                <a:cubicBezTo>
                  <a:pt x="923695" y="375894"/>
                  <a:pt x="912096" y="387485"/>
                  <a:pt x="897788" y="387485"/>
                </a:cubicBezTo>
                <a:cubicBezTo>
                  <a:pt x="883481" y="387485"/>
                  <a:pt x="871881" y="375894"/>
                  <a:pt x="871881" y="361596"/>
                </a:cubicBezTo>
                <a:cubicBezTo>
                  <a:pt x="871881" y="347298"/>
                  <a:pt x="883481" y="335707"/>
                  <a:pt x="897788" y="335707"/>
                </a:cubicBezTo>
                <a:cubicBezTo>
                  <a:pt x="912090" y="335700"/>
                  <a:pt x="923688" y="347280"/>
                  <a:pt x="923695" y="361571"/>
                </a:cubicBezTo>
                <a:cubicBezTo>
                  <a:pt x="923695" y="361579"/>
                  <a:pt x="923695" y="361588"/>
                  <a:pt x="923695" y="361596"/>
                </a:cubicBezTo>
                <a:close/>
                <a:moveTo>
                  <a:pt x="1141923" y="361596"/>
                </a:moveTo>
                <a:cubicBezTo>
                  <a:pt x="1141923" y="375894"/>
                  <a:pt x="1130324" y="387485"/>
                  <a:pt x="1116016" y="387485"/>
                </a:cubicBezTo>
                <a:cubicBezTo>
                  <a:pt x="1101708" y="387485"/>
                  <a:pt x="1090109" y="375894"/>
                  <a:pt x="1090109" y="361596"/>
                </a:cubicBezTo>
                <a:cubicBezTo>
                  <a:pt x="1090109" y="347298"/>
                  <a:pt x="1101708" y="335707"/>
                  <a:pt x="1116016" y="335707"/>
                </a:cubicBezTo>
                <a:cubicBezTo>
                  <a:pt x="1130316" y="335724"/>
                  <a:pt x="1141907" y="347305"/>
                  <a:pt x="1141923" y="361596"/>
                </a:cubicBezTo>
                <a:close/>
                <a:moveTo>
                  <a:pt x="50838" y="529500"/>
                </a:moveTo>
                <a:cubicBezTo>
                  <a:pt x="50838" y="543798"/>
                  <a:pt x="39239" y="555389"/>
                  <a:pt x="24931" y="555389"/>
                </a:cubicBezTo>
                <a:cubicBezTo>
                  <a:pt x="10623" y="555389"/>
                  <a:pt x="-976" y="543798"/>
                  <a:pt x="-976" y="529500"/>
                </a:cubicBezTo>
                <a:cubicBezTo>
                  <a:pt x="-976" y="515202"/>
                  <a:pt x="10623" y="503612"/>
                  <a:pt x="24931" y="503612"/>
                </a:cubicBezTo>
                <a:cubicBezTo>
                  <a:pt x="39233" y="503605"/>
                  <a:pt x="50831" y="515184"/>
                  <a:pt x="50838" y="529475"/>
                </a:cubicBezTo>
                <a:cubicBezTo>
                  <a:pt x="50838" y="529484"/>
                  <a:pt x="50838" y="529492"/>
                  <a:pt x="50838" y="529500"/>
                </a:cubicBezTo>
                <a:close/>
                <a:moveTo>
                  <a:pt x="269068" y="529500"/>
                </a:moveTo>
                <a:cubicBezTo>
                  <a:pt x="269068" y="543798"/>
                  <a:pt x="257469" y="555389"/>
                  <a:pt x="243160" y="555389"/>
                </a:cubicBezTo>
                <a:cubicBezTo>
                  <a:pt x="228853" y="555389"/>
                  <a:pt x="217253" y="543798"/>
                  <a:pt x="217253" y="529500"/>
                </a:cubicBezTo>
                <a:cubicBezTo>
                  <a:pt x="217253" y="515202"/>
                  <a:pt x="228853" y="503612"/>
                  <a:pt x="243160" y="503612"/>
                </a:cubicBezTo>
                <a:cubicBezTo>
                  <a:pt x="257461" y="503629"/>
                  <a:pt x="269051" y="515209"/>
                  <a:pt x="269068" y="529500"/>
                </a:cubicBezTo>
                <a:close/>
                <a:moveTo>
                  <a:pt x="487237" y="529500"/>
                </a:moveTo>
                <a:cubicBezTo>
                  <a:pt x="487237" y="543798"/>
                  <a:pt x="475637" y="555389"/>
                  <a:pt x="461329" y="555389"/>
                </a:cubicBezTo>
                <a:cubicBezTo>
                  <a:pt x="447021" y="555389"/>
                  <a:pt x="435422" y="543798"/>
                  <a:pt x="435422" y="529500"/>
                </a:cubicBezTo>
                <a:cubicBezTo>
                  <a:pt x="435422" y="515202"/>
                  <a:pt x="447021" y="503612"/>
                  <a:pt x="461329" y="503612"/>
                </a:cubicBezTo>
                <a:cubicBezTo>
                  <a:pt x="475631" y="503605"/>
                  <a:pt x="487229" y="515184"/>
                  <a:pt x="487237" y="529475"/>
                </a:cubicBezTo>
                <a:cubicBezTo>
                  <a:pt x="487237" y="529484"/>
                  <a:pt x="487237" y="529492"/>
                  <a:pt x="487237" y="529500"/>
                </a:cubicBezTo>
                <a:close/>
                <a:moveTo>
                  <a:pt x="705466" y="529500"/>
                </a:moveTo>
                <a:cubicBezTo>
                  <a:pt x="705466" y="543798"/>
                  <a:pt x="693867" y="555389"/>
                  <a:pt x="679559" y="555389"/>
                </a:cubicBezTo>
                <a:cubicBezTo>
                  <a:pt x="665250" y="555389"/>
                  <a:pt x="653652" y="543798"/>
                  <a:pt x="653652" y="529500"/>
                </a:cubicBezTo>
                <a:cubicBezTo>
                  <a:pt x="653652" y="515202"/>
                  <a:pt x="665250" y="503612"/>
                  <a:pt x="679559" y="503612"/>
                </a:cubicBezTo>
                <a:cubicBezTo>
                  <a:pt x="693861" y="503605"/>
                  <a:pt x="705458" y="515184"/>
                  <a:pt x="705466" y="529475"/>
                </a:cubicBezTo>
                <a:cubicBezTo>
                  <a:pt x="705466" y="529484"/>
                  <a:pt x="705466" y="529492"/>
                  <a:pt x="705466" y="529500"/>
                </a:cubicBezTo>
                <a:close/>
                <a:moveTo>
                  <a:pt x="923695" y="529500"/>
                </a:moveTo>
                <a:cubicBezTo>
                  <a:pt x="923695" y="543798"/>
                  <a:pt x="912096" y="555389"/>
                  <a:pt x="897788" y="555389"/>
                </a:cubicBezTo>
                <a:cubicBezTo>
                  <a:pt x="883481" y="555389"/>
                  <a:pt x="871881" y="543798"/>
                  <a:pt x="871881" y="529500"/>
                </a:cubicBezTo>
                <a:cubicBezTo>
                  <a:pt x="871881" y="515202"/>
                  <a:pt x="883481" y="503612"/>
                  <a:pt x="897788" y="503612"/>
                </a:cubicBezTo>
                <a:cubicBezTo>
                  <a:pt x="912090" y="503605"/>
                  <a:pt x="923688" y="515184"/>
                  <a:pt x="923695" y="529475"/>
                </a:cubicBezTo>
                <a:cubicBezTo>
                  <a:pt x="923695" y="529484"/>
                  <a:pt x="923695" y="529492"/>
                  <a:pt x="923695" y="529500"/>
                </a:cubicBezTo>
                <a:close/>
                <a:moveTo>
                  <a:pt x="1141923" y="529500"/>
                </a:moveTo>
                <a:cubicBezTo>
                  <a:pt x="1141923" y="543798"/>
                  <a:pt x="1130324" y="555389"/>
                  <a:pt x="1116016" y="555389"/>
                </a:cubicBezTo>
                <a:cubicBezTo>
                  <a:pt x="1101708" y="555389"/>
                  <a:pt x="1090109" y="543798"/>
                  <a:pt x="1090109" y="529500"/>
                </a:cubicBezTo>
                <a:cubicBezTo>
                  <a:pt x="1090109" y="515202"/>
                  <a:pt x="1101708" y="503612"/>
                  <a:pt x="1116016" y="503612"/>
                </a:cubicBezTo>
                <a:cubicBezTo>
                  <a:pt x="1130316" y="503629"/>
                  <a:pt x="1141907" y="515209"/>
                  <a:pt x="1141923" y="529500"/>
                </a:cubicBezTo>
                <a:close/>
                <a:moveTo>
                  <a:pt x="50838" y="697404"/>
                </a:moveTo>
                <a:cubicBezTo>
                  <a:pt x="50838" y="711702"/>
                  <a:pt x="39239" y="723293"/>
                  <a:pt x="24931" y="723293"/>
                </a:cubicBezTo>
                <a:cubicBezTo>
                  <a:pt x="10623" y="723293"/>
                  <a:pt x="-976" y="711702"/>
                  <a:pt x="-976" y="697404"/>
                </a:cubicBezTo>
                <a:cubicBezTo>
                  <a:pt x="-976" y="683106"/>
                  <a:pt x="10623" y="671516"/>
                  <a:pt x="24931" y="671516"/>
                </a:cubicBezTo>
                <a:cubicBezTo>
                  <a:pt x="39233" y="671509"/>
                  <a:pt x="50831" y="683088"/>
                  <a:pt x="50838" y="697379"/>
                </a:cubicBezTo>
                <a:cubicBezTo>
                  <a:pt x="50838" y="697387"/>
                  <a:pt x="50838" y="697395"/>
                  <a:pt x="50838" y="697404"/>
                </a:cubicBezTo>
                <a:close/>
                <a:moveTo>
                  <a:pt x="269068" y="697404"/>
                </a:moveTo>
                <a:cubicBezTo>
                  <a:pt x="269068" y="711702"/>
                  <a:pt x="257469" y="723293"/>
                  <a:pt x="243160" y="723293"/>
                </a:cubicBezTo>
                <a:cubicBezTo>
                  <a:pt x="228853" y="723293"/>
                  <a:pt x="217253" y="711702"/>
                  <a:pt x="217253" y="697404"/>
                </a:cubicBezTo>
                <a:cubicBezTo>
                  <a:pt x="217253" y="683106"/>
                  <a:pt x="228853" y="671516"/>
                  <a:pt x="243160" y="671516"/>
                </a:cubicBezTo>
                <a:cubicBezTo>
                  <a:pt x="257461" y="671532"/>
                  <a:pt x="269051" y="683113"/>
                  <a:pt x="269068" y="697404"/>
                </a:cubicBezTo>
                <a:close/>
                <a:moveTo>
                  <a:pt x="487237" y="697404"/>
                </a:moveTo>
                <a:cubicBezTo>
                  <a:pt x="487237" y="711702"/>
                  <a:pt x="475637" y="723293"/>
                  <a:pt x="461329" y="723293"/>
                </a:cubicBezTo>
                <a:cubicBezTo>
                  <a:pt x="447021" y="723293"/>
                  <a:pt x="435422" y="711702"/>
                  <a:pt x="435422" y="697404"/>
                </a:cubicBezTo>
                <a:cubicBezTo>
                  <a:pt x="435422" y="683106"/>
                  <a:pt x="447021" y="671516"/>
                  <a:pt x="461329" y="671516"/>
                </a:cubicBezTo>
                <a:cubicBezTo>
                  <a:pt x="475631" y="671509"/>
                  <a:pt x="487229" y="683088"/>
                  <a:pt x="487237" y="697379"/>
                </a:cubicBezTo>
                <a:cubicBezTo>
                  <a:pt x="487237" y="697387"/>
                  <a:pt x="487237" y="697395"/>
                  <a:pt x="487237" y="697404"/>
                </a:cubicBezTo>
                <a:close/>
                <a:moveTo>
                  <a:pt x="705466" y="697404"/>
                </a:moveTo>
                <a:cubicBezTo>
                  <a:pt x="705466" y="711702"/>
                  <a:pt x="693867" y="723293"/>
                  <a:pt x="679559" y="723293"/>
                </a:cubicBezTo>
                <a:cubicBezTo>
                  <a:pt x="665250" y="723293"/>
                  <a:pt x="653652" y="711702"/>
                  <a:pt x="653652" y="697404"/>
                </a:cubicBezTo>
                <a:cubicBezTo>
                  <a:pt x="653652" y="683106"/>
                  <a:pt x="665250" y="671516"/>
                  <a:pt x="679559" y="671516"/>
                </a:cubicBezTo>
                <a:cubicBezTo>
                  <a:pt x="693861" y="671509"/>
                  <a:pt x="705458" y="683088"/>
                  <a:pt x="705466" y="697379"/>
                </a:cubicBezTo>
                <a:cubicBezTo>
                  <a:pt x="705466" y="697387"/>
                  <a:pt x="705466" y="697395"/>
                  <a:pt x="705466" y="697404"/>
                </a:cubicBezTo>
                <a:close/>
                <a:moveTo>
                  <a:pt x="923695" y="697404"/>
                </a:moveTo>
                <a:cubicBezTo>
                  <a:pt x="923695" y="711702"/>
                  <a:pt x="912096" y="723293"/>
                  <a:pt x="897788" y="723293"/>
                </a:cubicBezTo>
                <a:cubicBezTo>
                  <a:pt x="883481" y="723293"/>
                  <a:pt x="871881" y="711702"/>
                  <a:pt x="871881" y="697404"/>
                </a:cubicBezTo>
                <a:cubicBezTo>
                  <a:pt x="871881" y="683106"/>
                  <a:pt x="883481" y="671516"/>
                  <a:pt x="897788" y="671516"/>
                </a:cubicBezTo>
                <a:cubicBezTo>
                  <a:pt x="912090" y="671509"/>
                  <a:pt x="923688" y="683088"/>
                  <a:pt x="923695" y="697379"/>
                </a:cubicBezTo>
                <a:cubicBezTo>
                  <a:pt x="923695" y="697387"/>
                  <a:pt x="923695" y="697395"/>
                  <a:pt x="923695" y="697404"/>
                </a:cubicBezTo>
                <a:close/>
                <a:moveTo>
                  <a:pt x="1141923" y="697404"/>
                </a:moveTo>
                <a:cubicBezTo>
                  <a:pt x="1141923" y="711702"/>
                  <a:pt x="1130324" y="723293"/>
                  <a:pt x="1116016" y="723293"/>
                </a:cubicBezTo>
                <a:cubicBezTo>
                  <a:pt x="1101708" y="723293"/>
                  <a:pt x="1090109" y="711702"/>
                  <a:pt x="1090109" y="697404"/>
                </a:cubicBezTo>
                <a:cubicBezTo>
                  <a:pt x="1090109" y="683106"/>
                  <a:pt x="1101708" y="671516"/>
                  <a:pt x="1116016" y="671516"/>
                </a:cubicBezTo>
                <a:cubicBezTo>
                  <a:pt x="1130316" y="671532"/>
                  <a:pt x="1141907" y="683113"/>
                  <a:pt x="1141923" y="697404"/>
                </a:cubicBezTo>
                <a:close/>
              </a:path>
            </a:pathLst>
          </a:custGeom>
          <a:solidFill>
            <a:srgbClr val="015DBB"/>
          </a:solidFill>
        </p:spPr>
        <p:txBody>
          <a:bodyPr/>
          <a:lstStyle/>
          <a:p>
            <a:endParaRPr lang="zh-CN" altLang="en-US"/>
          </a:p>
        </p:txBody>
      </p:sp>
      <p:sp>
        <p:nvSpPr>
          <p:cNvPr id="28" name="Text 24"/>
          <p:cNvSpPr/>
          <p:nvPr/>
        </p:nvSpPr>
        <p:spPr>
          <a:xfrm>
            <a:off x="7163100" y="704814"/>
            <a:ext cx="1141923" cy="723293"/>
          </a:xfrm>
          <a:prstGeom prst="rect">
            <a:avLst/>
          </a:prstGeom>
          <a:noFill/>
        </p:spPr>
        <p:txBody>
          <a:bodyPr wrap="square" lIns="45720" tIns="91440" rIns="91440" bIns="45720" rtlCol="0" anchor="ctr"/>
          <a:lstStyle/>
          <a:p>
            <a:pPr>
              <a:lnSpc>
                <a:spcPct val="100000"/>
              </a:lnSpc>
            </a:pPr>
            <a:endParaRPr lang="en-US" sz="1600" dirty="0"/>
          </a:p>
        </p:txBody>
      </p:sp>
      <p:sp>
        <p:nvSpPr>
          <p:cNvPr id="29" name="Shape 25"/>
          <p:cNvSpPr/>
          <p:nvPr/>
        </p:nvSpPr>
        <p:spPr>
          <a:xfrm>
            <a:off x="9965355" y="5226649"/>
            <a:ext cx="1141923" cy="723293"/>
          </a:xfrm>
          <a:custGeom>
            <a:avLst/>
            <a:gdLst/>
            <a:ahLst/>
            <a:cxnLst/>
            <a:rect l="l" t="t" r="r" b="b"/>
            <a:pathLst>
              <a:path w="1141923" h="723293">
                <a:moveTo>
                  <a:pt x="50838" y="25788"/>
                </a:moveTo>
                <a:cubicBezTo>
                  <a:pt x="50838" y="40086"/>
                  <a:pt x="39239" y="51676"/>
                  <a:pt x="24931" y="51676"/>
                </a:cubicBezTo>
                <a:cubicBezTo>
                  <a:pt x="10623" y="51676"/>
                  <a:pt x="-976" y="40086"/>
                  <a:pt x="-976" y="25788"/>
                </a:cubicBezTo>
                <a:cubicBezTo>
                  <a:pt x="-976" y="11490"/>
                  <a:pt x="10623" y="-101"/>
                  <a:pt x="24931" y="-101"/>
                </a:cubicBezTo>
                <a:cubicBezTo>
                  <a:pt x="39233" y="-108"/>
                  <a:pt x="50831" y="11473"/>
                  <a:pt x="50838" y="25763"/>
                </a:cubicBezTo>
                <a:cubicBezTo>
                  <a:pt x="50838" y="25772"/>
                  <a:pt x="50838" y="25780"/>
                  <a:pt x="50838" y="25788"/>
                </a:cubicBezTo>
                <a:close/>
                <a:moveTo>
                  <a:pt x="269068" y="25788"/>
                </a:moveTo>
                <a:cubicBezTo>
                  <a:pt x="269068" y="40086"/>
                  <a:pt x="257469" y="51676"/>
                  <a:pt x="243160" y="51676"/>
                </a:cubicBezTo>
                <a:cubicBezTo>
                  <a:pt x="228853" y="51676"/>
                  <a:pt x="217253" y="40086"/>
                  <a:pt x="217253" y="25788"/>
                </a:cubicBezTo>
                <a:cubicBezTo>
                  <a:pt x="217253" y="11490"/>
                  <a:pt x="228853" y="-101"/>
                  <a:pt x="243160" y="-101"/>
                </a:cubicBezTo>
                <a:cubicBezTo>
                  <a:pt x="257461" y="-84"/>
                  <a:pt x="269051" y="11497"/>
                  <a:pt x="269068" y="25788"/>
                </a:cubicBezTo>
                <a:close/>
                <a:moveTo>
                  <a:pt x="487237" y="25788"/>
                </a:moveTo>
                <a:cubicBezTo>
                  <a:pt x="487237" y="40086"/>
                  <a:pt x="475637" y="51676"/>
                  <a:pt x="461329" y="51676"/>
                </a:cubicBezTo>
                <a:cubicBezTo>
                  <a:pt x="447021" y="51676"/>
                  <a:pt x="435422" y="40086"/>
                  <a:pt x="435422" y="25788"/>
                </a:cubicBezTo>
                <a:cubicBezTo>
                  <a:pt x="435422" y="11490"/>
                  <a:pt x="447021" y="-101"/>
                  <a:pt x="461329" y="-101"/>
                </a:cubicBezTo>
                <a:cubicBezTo>
                  <a:pt x="475631" y="-108"/>
                  <a:pt x="487229" y="11473"/>
                  <a:pt x="487237" y="25763"/>
                </a:cubicBezTo>
                <a:cubicBezTo>
                  <a:pt x="487237" y="25772"/>
                  <a:pt x="487237" y="25780"/>
                  <a:pt x="487237" y="25788"/>
                </a:cubicBezTo>
                <a:close/>
                <a:moveTo>
                  <a:pt x="705466" y="25788"/>
                </a:moveTo>
                <a:cubicBezTo>
                  <a:pt x="705466" y="40086"/>
                  <a:pt x="693867" y="51676"/>
                  <a:pt x="679559" y="51676"/>
                </a:cubicBezTo>
                <a:cubicBezTo>
                  <a:pt x="665250" y="51676"/>
                  <a:pt x="653652" y="40086"/>
                  <a:pt x="653652" y="25788"/>
                </a:cubicBezTo>
                <a:cubicBezTo>
                  <a:pt x="653652" y="11490"/>
                  <a:pt x="665250" y="-101"/>
                  <a:pt x="679559" y="-101"/>
                </a:cubicBezTo>
                <a:cubicBezTo>
                  <a:pt x="693861" y="-108"/>
                  <a:pt x="705458" y="11473"/>
                  <a:pt x="705466" y="25763"/>
                </a:cubicBezTo>
                <a:cubicBezTo>
                  <a:pt x="705466" y="25772"/>
                  <a:pt x="705466" y="25780"/>
                  <a:pt x="705466" y="25788"/>
                </a:cubicBezTo>
                <a:close/>
                <a:moveTo>
                  <a:pt x="923695" y="25788"/>
                </a:moveTo>
                <a:cubicBezTo>
                  <a:pt x="923695" y="40086"/>
                  <a:pt x="912096" y="51676"/>
                  <a:pt x="897788" y="51676"/>
                </a:cubicBezTo>
                <a:cubicBezTo>
                  <a:pt x="883481" y="51676"/>
                  <a:pt x="871881" y="40086"/>
                  <a:pt x="871881" y="25788"/>
                </a:cubicBezTo>
                <a:cubicBezTo>
                  <a:pt x="871881" y="11490"/>
                  <a:pt x="883481" y="-101"/>
                  <a:pt x="897788" y="-101"/>
                </a:cubicBezTo>
                <a:cubicBezTo>
                  <a:pt x="912090" y="-108"/>
                  <a:pt x="923688" y="11473"/>
                  <a:pt x="923695" y="25763"/>
                </a:cubicBezTo>
                <a:cubicBezTo>
                  <a:pt x="923695" y="25772"/>
                  <a:pt x="923695" y="25780"/>
                  <a:pt x="923695" y="25788"/>
                </a:cubicBezTo>
                <a:close/>
                <a:moveTo>
                  <a:pt x="1141923" y="25788"/>
                </a:moveTo>
                <a:cubicBezTo>
                  <a:pt x="1141923" y="40086"/>
                  <a:pt x="1130324" y="51676"/>
                  <a:pt x="1116016" y="51676"/>
                </a:cubicBezTo>
                <a:cubicBezTo>
                  <a:pt x="1101708" y="51676"/>
                  <a:pt x="1090109" y="40086"/>
                  <a:pt x="1090109" y="25788"/>
                </a:cubicBezTo>
                <a:cubicBezTo>
                  <a:pt x="1090109" y="11490"/>
                  <a:pt x="1101708" y="-101"/>
                  <a:pt x="1116016" y="-101"/>
                </a:cubicBezTo>
                <a:cubicBezTo>
                  <a:pt x="1130316" y="-84"/>
                  <a:pt x="1141907" y="11497"/>
                  <a:pt x="1141923" y="25788"/>
                </a:cubicBezTo>
                <a:close/>
                <a:moveTo>
                  <a:pt x="50838" y="193692"/>
                </a:moveTo>
                <a:cubicBezTo>
                  <a:pt x="50838" y="207990"/>
                  <a:pt x="39239" y="219580"/>
                  <a:pt x="24931" y="219580"/>
                </a:cubicBezTo>
                <a:cubicBezTo>
                  <a:pt x="10623" y="219580"/>
                  <a:pt x="-976" y="207990"/>
                  <a:pt x="-976" y="193692"/>
                </a:cubicBezTo>
                <a:cubicBezTo>
                  <a:pt x="-976" y="179394"/>
                  <a:pt x="10623" y="167803"/>
                  <a:pt x="24931" y="167803"/>
                </a:cubicBezTo>
                <a:cubicBezTo>
                  <a:pt x="39233" y="167796"/>
                  <a:pt x="50831" y="179377"/>
                  <a:pt x="50838" y="193668"/>
                </a:cubicBezTo>
                <a:cubicBezTo>
                  <a:pt x="50838" y="193676"/>
                  <a:pt x="50838" y="193684"/>
                  <a:pt x="50838" y="193692"/>
                </a:cubicBezTo>
                <a:close/>
                <a:moveTo>
                  <a:pt x="269068" y="193692"/>
                </a:moveTo>
                <a:cubicBezTo>
                  <a:pt x="269068" y="207990"/>
                  <a:pt x="257469" y="219580"/>
                  <a:pt x="243160" y="219580"/>
                </a:cubicBezTo>
                <a:cubicBezTo>
                  <a:pt x="228853" y="219580"/>
                  <a:pt x="217253" y="207990"/>
                  <a:pt x="217253" y="193692"/>
                </a:cubicBezTo>
                <a:cubicBezTo>
                  <a:pt x="217253" y="179394"/>
                  <a:pt x="228853" y="167803"/>
                  <a:pt x="243160" y="167803"/>
                </a:cubicBezTo>
                <a:cubicBezTo>
                  <a:pt x="257461" y="167820"/>
                  <a:pt x="269051" y="179401"/>
                  <a:pt x="269068" y="193692"/>
                </a:cubicBezTo>
                <a:close/>
                <a:moveTo>
                  <a:pt x="487237" y="193692"/>
                </a:moveTo>
                <a:cubicBezTo>
                  <a:pt x="487237" y="207990"/>
                  <a:pt x="475637" y="219580"/>
                  <a:pt x="461329" y="219580"/>
                </a:cubicBezTo>
                <a:cubicBezTo>
                  <a:pt x="447021" y="219580"/>
                  <a:pt x="435422" y="207990"/>
                  <a:pt x="435422" y="193692"/>
                </a:cubicBezTo>
                <a:cubicBezTo>
                  <a:pt x="435422" y="179394"/>
                  <a:pt x="447021" y="167803"/>
                  <a:pt x="461329" y="167803"/>
                </a:cubicBezTo>
                <a:cubicBezTo>
                  <a:pt x="475631" y="167796"/>
                  <a:pt x="487229" y="179377"/>
                  <a:pt x="487237" y="193668"/>
                </a:cubicBezTo>
                <a:cubicBezTo>
                  <a:pt x="487237" y="193676"/>
                  <a:pt x="487237" y="193684"/>
                  <a:pt x="487237" y="193692"/>
                </a:cubicBezTo>
                <a:close/>
                <a:moveTo>
                  <a:pt x="705466" y="193692"/>
                </a:moveTo>
                <a:cubicBezTo>
                  <a:pt x="705466" y="207990"/>
                  <a:pt x="693867" y="219580"/>
                  <a:pt x="679559" y="219580"/>
                </a:cubicBezTo>
                <a:cubicBezTo>
                  <a:pt x="665250" y="219580"/>
                  <a:pt x="653652" y="207990"/>
                  <a:pt x="653652" y="193692"/>
                </a:cubicBezTo>
                <a:cubicBezTo>
                  <a:pt x="653652" y="179394"/>
                  <a:pt x="665250" y="167803"/>
                  <a:pt x="679559" y="167803"/>
                </a:cubicBezTo>
                <a:cubicBezTo>
                  <a:pt x="693861" y="167796"/>
                  <a:pt x="705458" y="179377"/>
                  <a:pt x="705466" y="193668"/>
                </a:cubicBezTo>
                <a:cubicBezTo>
                  <a:pt x="705466" y="193676"/>
                  <a:pt x="705466" y="193684"/>
                  <a:pt x="705466" y="193692"/>
                </a:cubicBezTo>
                <a:close/>
                <a:moveTo>
                  <a:pt x="923695" y="193692"/>
                </a:moveTo>
                <a:cubicBezTo>
                  <a:pt x="923695" y="207990"/>
                  <a:pt x="912096" y="219580"/>
                  <a:pt x="897788" y="219580"/>
                </a:cubicBezTo>
                <a:cubicBezTo>
                  <a:pt x="883481" y="219580"/>
                  <a:pt x="871881" y="207990"/>
                  <a:pt x="871881" y="193692"/>
                </a:cubicBezTo>
                <a:cubicBezTo>
                  <a:pt x="871881" y="179394"/>
                  <a:pt x="883481" y="167803"/>
                  <a:pt x="897788" y="167803"/>
                </a:cubicBezTo>
                <a:cubicBezTo>
                  <a:pt x="912090" y="167796"/>
                  <a:pt x="923688" y="179377"/>
                  <a:pt x="923695" y="193668"/>
                </a:cubicBezTo>
                <a:cubicBezTo>
                  <a:pt x="923695" y="193676"/>
                  <a:pt x="923695" y="193684"/>
                  <a:pt x="923695" y="193692"/>
                </a:cubicBezTo>
                <a:close/>
                <a:moveTo>
                  <a:pt x="1141923" y="193692"/>
                </a:moveTo>
                <a:cubicBezTo>
                  <a:pt x="1141923" y="207990"/>
                  <a:pt x="1130324" y="219580"/>
                  <a:pt x="1116016" y="219580"/>
                </a:cubicBezTo>
                <a:cubicBezTo>
                  <a:pt x="1101708" y="219580"/>
                  <a:pt x="1090109" y="207990"/>
                  <a:pt x="1090109" y="193692"/>
                </a:cubicBezTo>
                <a:cubicBezTo>
                  <a:pt x="1090109" y="179394"/>
                  <a:pt x="1101708" y="167803"/>
                  <a:pt x="1116016" y="167803"/>
                </a:cubicBezTo>
                <a:cubicBezTo>
                  <a:pt x="1130316" y="167820"/>
                  <a:pt x="1141907" y="179401"/>
                  <a:pt x="1141923" y="193692"/>
                </a:cubicBezTo>
                <a:close/>
                <a:moveTo>
                  <a:pt x="50838" y="361596"/>
                </a:moveTo>
                <a:cubicBezTo>
                  <a:pt x="50838" y="375894"/>
                  <a:pt x="39239" y="387485"/>
                  <a:pt x="24931" y="387485"/>
                </a:cubicBezTo>
                <a:cubicBezTo>
                  <a:pt x="10623" y="387485"/>
                  <a:pt x="-976" y="375894"/>
                  <a:pt x="-976" y="361596"/>
                </a:cubicBezTo>
                <a:cubicBezTo>
                  <a:pt x="-976" y="347298"/>
                  <a:pt x="10623" y="335707"/>
                  <a:pt x="24931" y="335707"/>
                </a:cubicBezTo>
                <a:cubicBezTo>
                  <a:pt x="39233" y="335700"/>
                  <a:pt x="50831" y="347280"/>
                  <a:pt x="50838" y="361571"/>
                </a:cubicBezTo>
                <a:cubicBezTo>
                  <a:pt x="50838" y="361579"/>
                  <a:pt x="50838" y="361588"/>
                  <a:pt x="50838" y="361596"/>
                </a:cubicBezTo>
                <a:close/>
                <a:moveTo>
                  <a:pt x="269068" y="361596"/>
                </a:moveTo>
                <a:cubicBezTo>
                  <a:pt x="269068" y="375894"/>
                  <a:pt x="257469" y="387485"/>
                  <a:pt x="243160" y="387485"/>
                </a:cubicBezTo>
                <a:cubicBezTo>
                  <a:pt x="228853" y="387485"/>
                  <a:pt x="217253" y="375894"/>
                  <a:pt x="217253" y="361596"/>
                </a:cubicBezTo>
                <a:cubicBezTo>
                  <a:pt x="217253" y="347298"/>
                  <a:pt x="228853" y="335707"/>
                  <a:pt x="243160" y="335707"/>
                </a:cubicBezTo>
                <a:cubicBezTo>
                  <a:pt x="257461" y="335724"/>
                  <a:pt x="269051" y="347305"/>
                  <a:pt x="269068" y="361596"/>
                </a:cubicBezTo>
                <a:close/>
                <a:moveTo>
                  <a:pt x="487237" y="361596"/>
                </a:moveTo>
                <a:cubicBezTo>
                  <a:pt x="487237" y="375894"/>
                  <a:pt x="475637" y="387485"/>
                  <a:pt x="461329" y="387485"/>
                </a:cubicBezTo>
                <a:cubicBezTo>
                  <a:pt x="447021" y="387485"/>
                  <a:pt x="435422" y="375894"/>
                  <a:pt x="435422" y="361596"/>
                </a:cubicBezTo>
                <a:cubicBezTo>
                  <a:pt x="435422" y="347298"/>
                  <a:pt x="447021" y="335707"/>
                  <a:pt x="461329" y="335707"/>
                </a:cubicBezTo>
                <a:cubicBezTo>
                  <a:pt x="475631" y="335700"/>
                  <a:pt x="487229" y="347280"/>
                  <a:pt x="487237" y="361571"/>
                </a:cubicBezTo>
                <a:cubicBezTo>
                  <a:pt x="487237" y="361579"/>
                  <a:pt x="487237" y="361588"/>
                  <a:pt x="487237" y="361596"/>
                </a:cubicBezTo>
                <a:close/>
                <a:moveTo>
                  <a:pt x="705466" y="361596"/>
                </a:moveTo>
                <a:cubicBezTo>
                  <a:pt x="705466" y="375894"/>
                  <a:pt x="693867" y="387485"/>
                  <a:pt x="679559" y="387485"/>
                </a:cubicBezTo>
                <a:cubicBezTo>
                  <a:pt x="665250" y="387485"/>
                  <a:pt x="653652" y="375894"/>
                  <a:pt x="653652" y="361596"/>
                </a:cubicBezTo>
                <a:cubicBezTo>
                  <a:pt x="653652" y="347298"/>
                  <a:pt x="665250" y="335707"/>
                  <a:pt x="679559" y="335707"/>
                </a:cubicBezTo>
                <a:cubicBezTo>
                  <a:pt x="693861" y="335700"/>
                  <a:pt x="705458" y="347280"/>
                  <a:pt x="705466" y="361571"/>
                </a:cubicBezTo>
                <a:cubicBezTo>
                  <a:pt x="705466" y="361579"/>
                  <a:pt x="705466" y="361588"/>
                  <a:pt x="705466" y="361596"/>
                </a:cubicBezTo>
                <a:close/>
                <a:moveTo>
                  <a:pt x="923695" y="361596"/>
                </a:moveTo>
                <a:cubicBezTo>
                  <a:pt x="923695" y="375894"/>
                  <a:pt x="912096" y="387485"/>
                  <a:pt x="897788" y="387485"/>
                </a:cubicBezTo>
                <a:cubicBezTo>
                  <a:pt x="883481" y="387485"/>
                  <a:pt x="871881" y="375894"/>
                  <a:pt x="871881" y="361596"/>
                </a:cubicBezTo>
                <a:cubicBezTo>
                  <a:pt x="871881" y="347298"/>
                  <a:pt x="883481" y="335707"/>
                  <a:pt x="897788" y="335707"/>
                </a:cubicBezTo>
                <a:cubicBezTo>
                  <a:pt x="912090" y="335700"/>
                  <a:pt x="923688" y="347280"/>
                  <a:pt x="923695" y="361571"/>
                </a:cubicBezTo>
                <a:cubicBezTo>
                  <a:pt x="923695" y="361579"/>
                  <a:pt x="923695" y="361588"/>
                  <a:pt x="923695" y="361596"/>
                </a:cubicBezTo>
                <a:close/>
                <a:moveTo>
                  <a:pt x="1141923" y="361596"/>
                </a:moveTo>
                <a:cubicBezTo>
                  <a:pt x="1141923" y="375894"/>
                  <a:pt x="1130324" y="387485"/>
                  <a:pt x="1116016" y="387485"/>
                </a:cubicBezTo>
                <a:cubicBezTo>
                  <a:pt x="1101708" y="387485"/>
                  <a:pt x="1090109" y="375894"/>
                  <a:pt x="1090109" y="361596"/>
                </a:cubicBezTo>
                <a:cubicBezTo>
                  <a:pt x="1090109" y="347298"/>
                  <a:pt x="1101708" y="335707"/>
                  <a:pt x="1116016" y="335707"/>
                </a:cubicBezTo>
                <a:cubicBezTo>
                  <a:pt x="1130316" y="335724"/>
                  <a:pt x="1141907" y="347305"/>
                  <a:pt x="1141923" y="361596"/>
                </a:cubicBezTo>
                <a:close/>
                <a:moveTo>
                  <a:pt x="50838" y="529500"/>
                </a:moveTo>
                <a:cubicBezTo>
                  <a:pt x="50838" y="543798"/>
                  <a:pt x="39239" y="555389"/>
                  <a:pt x="24931" y="555389"/>
                </a:cubicBezTo>
                <a:cubicBezTo>
                  <a:pt x="10623" y="555389"/>
                  <a:pt x="-976" y="543798"/>
                  <a:pt x="-976" y="529500"/>
                </a:cubicBezTo>
                <a:cubicBezTo>
                  <a:pt x="-976" y="515202"/>
                  <a:pt x="10623" y="503612"/>
                  <a:pt x="24931" y="503612"/>
                </a:cubicBezTo>
                <a:cubicBezTo>
                  <a:pt x="39233" y="503605"/>
                  <a:pt x="50831" y="515184"/>
                  <a:pt x="50838" y="529475"/>
                </a:cubicBezTo>
                <a:cubicBezTo>
                  <a:pt x="50838" y="529484"/>
                  <a:pt x="50838" y="529492"/>
                  <a:pt x="50838" y="529500"/>
                </a:cubicBezTo>
                <a:close/>
                <a:moveTo>
                  <a:pt x="269068" y="529500"/>
                </a:moveTo>
                <a:cubicBezTo>
                  <a:pt x="269068" y="543798"/>
                  <a:pt x="257469" y="555389"/>
                  <a:pt x="243160" y="555389"/>
                </a:cubicBezTo>
                <a:cubicBezTo>
                  <a:pt x="228853" y="555389"/>
                  <a:pt x="217253" y="543798"/>
                  <a:pt x="217253" y="529500"/>
                </a:cubicBezTo>
                <a:cubicBezTo>
                  <a:pt x="217253" y="515202"/>
                  <a:pt x="228853" y="503612"/>
                  <a:pt x="243160" y="503612"/>
                </a:cubicBezTo>
                <a:cubicBezTo>
                  <a:pt x="257461" y="503629"/>
                  <a:pt x="269051" y="515209"/>
                  <a:pt x="269068" y="529500"/>
                </a:cubicBezTo>
                <a:close/>
                <a:moveTo>
                  <a:pt x="487237" y="529500"/>
                </a:moveTo>
                <a:cubicBezTo>
                  <a:pt x="487237" y="543798"/>
                  <a:pt x="475637" y="555389"/>
                  <a:pt x="461329" y="555389"/>
                </a:cubicBezTo>
                <a:cubicBezTo>
                  <a:pt x="447021" y="555389"/>
                  <a:pt x="435422" y="543798"/>
                  <a:pt x="435422" y="529500"/>
                </a:cubicBezTo>
                <a:cubicBezTo>
                  <a:pt x="435422" y="515202"/>
                  <a:pt x="447021" y="503612"/>
                  <a:pt x="461329" y="503612"/>
                </a:cubicBezTo>
                <a:cubicBezTo>
                  <a:pt x="475631" y="503605"/>
                  <a:pt x="487229" y="515184"/>
                  <a:pt x="487237" y="529475"/>
                </a:cubicBezTo>
                <a:cubicBezTo>
                  <a:pt x="487237" y="529484"/>
                  <a:pt x="487237" y="529492"/>
                  <a:pt x="487237" y="529500"/>
                </a:cubicBezTo>
                <a:close/>
                <a:moveTo>
                  <a:pt x="705466" y="529500"/>
                </a:moveTo>
                <a:cubicBezTo>
                  <a:pt x="705466" y="543798"/>
                  <a:pt x="693867" y="555389"/>
                  <a:pt x="679559" y="555389"/>
                </a:cubicBezTo>
                <a:cubicBezTo>
                  <a:pt x="665250" y="555389"/>
                  <a:pt x="653652" y="543798"/>
                  <a:pt x="653652" y="529500"/>
                </a:cubicBezTo>
                <a:cubicBezTo>
                  <a:pt x="653652" y="515202"/>
                  <a:pt x="665250" y="503612"/>
                  <a:pt x="679559" y="503612"/>
                </a:cubicBezTo>
                <a:cubicBezTo>
                  <a:pt x="693861" y="503605"/>
                  <a:pt x="705458" y="515184"/>
                  <a:pt x="705466" y="529475"/>
                </a:cubicBezTo>
                <a:cubicBezTo>
                  <a:pt x="705466" y="529484"/>
                  <a:pt x="705466" y="529492"/>
                  <a:pt x="705466" y="529500"/>
                </a:cubicBezTo>
                <a:close/>
                <a:moveTo>
                  <a:pt x="923695" y="529500"/>
                </a:moveTo>
                <a:cubicBezTo>
                  <a:pt x="923695" y="543798"/>
                  <a:pt x="912096" y="555389"/>
                  <a:pt x="897788" y="555389"/>
                </a:cubicBezTo>
                <a:cubicBezTo>
                  <a:pt x="883481" y="555389"/>
                  <a:pt x="871881" y="543798"/>
                  <a:pt x="871881" y="529500"/>
                </a:cubicBezTo>
                <a:cubicBezTo>
                  <a:pt x="871881" y="515202"/>
                  <a:pt x="883481" y="503612"/>
                  <a:pt x="897788" y="503612"/>
                </a:cubicBezTo>
                <a:cubicBezTo>
                  <a:pt x="912090" y="503605"/>
                  <a:pt x="923688" y="515184"/>
                  <a:pt x="923695" y="529475"/>
                </a:cubicBezTo>
                <a:cubicBezTo>
                  <a:pt x="923695" y="529484"/>
                  <a:pt x="923695" y="529492"/>
                  <a:pt x="923695" y="529500"/>
                </a:cubicBezTo>
                <a:close/>
                <a:moveTo>
                  <a:pt x="1141923" y="529500"/>
                </a:moveTo>
                <a:cubicBezTo>
                  <a:pt x="1141923" y="543798"/>
                  <a:pt x="1130324" y="555389"/>
                  <a:pt x="1116016" y="555389"/>
                </a:cubicBezTo>
                <a:cubicBezTo>
                  <a:pt x="1101708" y="555389"/>
                  <a:pt x="1090109" y="543798"/>
                  <a:pt x="1090109" y="529500"/>
                </a:cubicBezTo>
                <a:cubicBezTo>
                  <a:pt x="1090109" y="515202"/>
                  <a:pt x="1101708" y="503612"/>
                  <a:pt x="1116016" y="503612"/>
                </a:cubicBezTo>
                <a:cubicBezTo>
                  <a:pt x="1130316" y="503629"/>
                  <a:pt x="1141907" y="515209"/>
                  <a:pt x="1141923" y="529500"/>
                </a:cubicBezTo>
                <a:close/>
                <a:moveTo>
                  <a:pt x="50838" y="697404"/>
                </a:moveTo>
                <a:cubicBezTo>
                  <a:pt x="50838" y="711702"/>
                  <a:pt x="39239" y="723293"/>
                  <a:pt x="24931" y="723293"/>
                </a:cubicBezTo>
                <a:cubicBezTo>
                  <a:pt x="10623" y="723293"/>
                  <a:pt x="-976" y="711702"/>
                  <a:pt x="-976" y="697404"/>
                </a:cubicBezTo>
                <a:cubicBezTo>
                  <a:pt x="-976" y="683106"/>
                  <a:pt x="10623" y="671516"/>
                  <a:pt x="24931" y="671516"/>
                </a:cubicBezTo>
                <a:cubicBezTo>
                  <a:pt x="39233" y="671509"/>
                  <a:pt x="50831" y="683088"/>
                  <a:pt x="50838" y="697379"/>
                </a:cubicBezTo>
                <a:cubicBezTo>
                  <a:pt x="50838" y="697387"/>
                  <a:pt x="50838" y="697395"/>
                  <a:pt x="50838" y="697404"/>
                </a:cubicBezTo>
                <a:close/>
                <a:moveTo>
                  <a:pt x="269068" y="697404"/>
                </a:moveTo>
                <a:cubicBezTo>
                  <a:pt x="269068" y="711702"/>
                  <a:pt x="257469" y="723293"/>
                  <a:pt x="243160" y="723293"/>
                </a:cubicBezTo>
                <a:cubicBezTo>
                  <a:pt x="228853" y="723293"/>
                  <a:pt x="217253" y="711702"/>
                  <a:pt x="217253" y="697404"/>
                </a:cubicBezTo>
                <a:cubicBezTo>
                  <a:pt x="217253" y="683106"/>
                  <a:pt x="228853" y="671516"/>
                  <a:pt x="243160" y="671516"/>
                </a:cubicBezTo>
                <a:cubicBezTo>
                  <a:pt x="257461" y="671532"/>
                  <a:pt x="269051" y="683113"/>
                  <a:pt x="269068" y="697404"/>
                </a:cubicBezTo>
                <a:close/>
                <a:moveTo>
                  <a:pt x="487237" y="697404"/>
                </a:moveTo>
                <a:cubicBezTo>
                  <a:pt x="487237" y="711702"/>
                  <a:pt x="475637" y="723293"/>
                  <a:pt x="461329" y="723293"/>
                </a:cubicBezTo>
                <a:cubicBezTo>
                  <a:pt x="447021" y="723293"/>
                  <a:pt x="435422" y="711702"/>
                  <a:pt x="435422" y="697404"/>
                </a:cubicBezTo>
                <a:cubicBezTo>
                  <a:pt x="435422" y="683106"/>
                  <a:pt x="447021" y="671516"/>
                  <a:pt x="461329" y="671516"/>
                </a:cubicBezTo>
                <a:cubicBezTo>
                  <a:pt x="475631" y="671509"/>
                  <a:pt x="487229" y="683088"/>
                  <a:pt x="487237" y="697379"/>
                </a:cubicBezTo>
                <a:cubicBezTo>
                  <a:pt x="487237" y="697387"/>
                  <a:pt x="487237" y="697395"/>
                  <a:pt x="487237" y="697404"/>
                </a:cubicBezTo>
                <a:close/>
                <a:moveTo>
                  <a:pt x="705466" y="697404"/>
                </a:moveTo>
                <a:cubicBezTo>
                  <a:pt x="705466" y="711702"/>
                  <a:pt x="693867" y="723293"/>
                  <a:pt x="679559" y="723293"/>
                </a:cubicBezTo>
                <a:cubicBezTo>
                  <a:pt x="665250" y="723293"/>
                  <a:pt x="653652" y="711702"/>
                  <a:pt x="653652" y="697404"/>
                </a:cubicBezTo>
                <a:cubicBezTo>
                  <a:pt x="653652" y="683106"/>
                  <a:pt x="665250" y="671516"/>
                  <a:pt x="679559" y="671516"/>
                </a:cubicBezTo>
                <a:cubicBezTo>
                  <a:pt x="693861" y="671509"/>
                  <a:pt x="705458" y="683088"/>
                  <a:pt x="705466" y="697379"/>
                </a:cubicBezTo>
                <a:cubicBezTo>
                  <a:pt x="705466" y="697387"/>
                  <a:pt x="705466" y="697395"/>
                  <a:pt x="705466" y="697404"/>
                </a:cubicBezTo>
                <a:close/>
                <a:moveTo>
                  <a:pt x="923695" y="697404"/>
                </a:moveTo>
                <a:cubicBezTo>
                  <a:pt x="923695" y="711702"/>
                  <a:pt x="912096" y="723293"/>
                  <a:pt x="897788" y="723293"/>
                </a:cubicBezTo>
                <a:cubicBezTo>
                  <a:pt x="883481" y="723293"/>
                  <a:pt x="871881" y="711702"/>
                  <a:pt x="871881" y="697404"/>
                </a:cubicBezTo>
                <a:cubicBezTo>
                  <a:pt x="871881" y="683106"/>
                  <a:pt x="883481" y="671516"/>
                  <a:pt x="897788" y="671516"/>
                </a:cubicBezTo>
                <a:cubicBezTo>
                  <a:pt x="912090" y="671509"/>
                  <a:pt x="923688" y="683088"/>
                  <a:pt x="923695" y="697379"/>
                </a:cubicBezTo>
                <a:cubicBezTo>
                  <a:pt x="923695" y="697387"/>
                  <a:pt x="923695" y="697395"/>
                  <a:pt x="923695" y="697404"/>
                </a:cubicBezTo>
                <a:close/>
                <a:moveTo>
                  <a:pt x="1141923" y="697404"/>
                </a:moveTo>
                <a:cubicBezTo>
                  <a:pt x="1141923" y="711702"/>
                  <a:pt x="1130324" y="723293"/>
                  <a:pt x="1116016" y="723293"/>
                </a:cubicBezTo>
                <a:cubicBezTo>
                  <a:pt x="1101708" y="723293"/>
                  <a:pt x="1090109" y="711702"/>
                  <a:pt x="1090109" y="697404"/>
                </a:cubicBezTo>
                <a:cubicBezTo>
                  <a:pt x="1090109" y="683106"/>
                  <a:pt x="1101708" y="671516"/>
                  <a:pt x="1116016" y="671516"/>
                </a:cubicBezTo>
                <a:cubicBezTo>
                  <a:pt x="1130316" y="671532"/>
                  <a:pt x="1141907" y="683113"/>
                  <a:pt x="1141923" y="697404"/>
                </a:cubicBezTo>
                <a:close/>
              </a:path>
            </a:pathLst>
          </a:custGeom>
          <a:solidFill>
            <a:srgbClr val="FCFCFF"/>
          </a:solidFill>
        </p:spPr>
        <p:txBody>
          <a:bodyPr/>
          <a:lstStyle/>
          <a:p>
            <a:endParaRPr lang="zh-CN" altLang="en-US"/>
          </a:p>
        </p:txBody>
      </p:sp>
      <p:sp>
        <p:nvSpPr>
          <p:cNvPr id="30" name="Text 26"/>
          <p:cNvSpPr/>
          <p:nvPr/>
        </p:nvSpPr>
        <p:spPr>
          <a:xfrm>
            <a:off x="9965355" y="5226649"/>
            <a:ext cx="1141923" cy="723293"/>
          </a:xfrm>
          <a:prstGeom prst="rect">
            <a:avLst/>
          </a:prstGeom>
          <a:noFill/>
        </p:spPr>
        <p:txBody>
          <a:bodyPr wrap="square" lIns="45720" tIns="91440" rIns="91440" bIns="45720" rtlCol="0" anchor="ctr"/>
          <a:lstStyle/>
          <a:p>
            <a:pPr>
              <a:lnSpc>
                <a:spcPct val="100000"/>
              </a:lnSpc>
            </a:pPr>
            <a:endParaRPr lang="en-US" sz="1600" dirty="0"/>
          </a:p>
        </p:txBody>
      </p:sp>
      <p:pic>
        <p:nvPicPr>
          <p:cNvPr id="31" name="Image 2" descr="https://kimi-img.moonshot.cn/pub/slides/slides_tmpl/image/25-09-08-12:55:42-d2v63jlnfo2stf9dk4sg.png"/>
          <p:cNvPicPr>
            <a:picLocks noChangeAspect="1"/>
          </p:cNvPicPr>
          <p:nvPr/>
        </p:nvPicPr>
        <p:blipFill>
          <a:blip r:embed="rId14"/>
          <a:stretch>
            <a:fillRect/>
          </a:stretch>
        </p:blipFill>
        <p:spPr>
          <a:xfrm>
            <a:off x="8418195" y="1015365"/>
            <a:ext cx="3432175" cy="3572510"/>
          </a:xfrm>
          <a:prstGeom prst="rect">
            <a:avLst/>
          </a:prstGeom>
        </p:spPr>
      </p:pic>
      <p:grpSp>
        <p:nvGrpSpPr>
          <p:cNvPr id="58" name="组合 57"/>
          <p:cNvGrpSpPr/>
          <p:nvPr>
            <p:custDataLst>
              <p:tags r:id="rId15"/>
            </p:custDataLst>
          </p:nvPr>
        </p:nvGrpSpPr>
        <p:grpSpPr>
          <a:xfrm>
            <a:off x="831215" y="1053465"/>
            <a:ext cx="6593497" cy="660400"/>
            <a:chOff x="1539" y="3237"/>
            <a:chExt cx="10146" cy="1040"/>
          </a:xfrm>
        </p:grpSpPr>
        <p:sp>
          <p:nvSpPr>
            <p:cNvPr id="8" name="Text 4"/>
            <p:cNvSpPr/>
            <p:nvPr/>
          </p:nvSpPr>
          <p:spPr>
            <a:xfrm>
              <a:off x="1539" y="3237"/>
              <a:ext cx="1090" cy="1040"/>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6"/>
            <p:cNvSpPr/>
            <p:nvPr/>
          </p:nvSpPr>
          <p:spPr>
            <a:xfrm>
              <a:off x="2807" y="3237"/>
              <a:ext cx="8602" cy="1040"/>
            </a:xfrm>
            <a:prstGeom prst="rect">
              <a:avLst/>
            </a:prstGeom>
            <a:noFill/>
          </p:spPr>
          <p:txBody>
            <a:bodyPr wrap="square" lIns="45720" tIns="91440" rIns="91440" bIns="45720" rtlCol="0" anchor="ctr"/>
            <a:lstStyle/>
            <a:p>
              <a:pPr>
                <a:lnSpc>
                  <a:spcPct val="100000"/>
                </a:lnSpc>
              </a:pPr>
              <a:endParaRPr lang="en-US" sz="1600" dirty="0"/>
            </a:p>
          </p:txBody>
        </p:sp>
        <p:sp>
          <p:nvSpPr>
            <p:cNvPr id="32" name="Text 27"/>
            <p:cNvSpPr/>
            <p:nvPr>
              <p:custDataLst>
                <p:tags r:id="rId16"/>
              </p:custDataLst>
            </p:nvPr>
          </p:nvSpPr>
          <p:spPr>
            <a:xfrm>
              <a:off x="1556" y="3373"/>
              <a:ext cx="1033" cy="822"/>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01</a:t>
              </a:r>
              <a:endParaRPr lang="en-US" sz="1600" dirty="0"/>
            </a:p>
          </p:txBody>
        </p:sp>
        <p:sp>
          <p:nvSpPr>
            <p:cNvPr id="33" name="Text 28"/>
            <p:cNvSpPr/>
            <p:nvPr>
              <p:custDataLst>
                <p:tags r:id="rId17"/>
              </p:custDataLst>
            </p:nvPr>
          </p:nvSpPr>
          <p:spPr>
            <a:xfrm>
              <a:off x="2921" y="3480"/>
              <a:ext cx="8764" cy="409"/>
            </a:xfrm>
            <a:prstGeom prst="rect">
              <a:avLst/>
            </a:prstGeom>
            <a:noFill/>
          </p:spPr>
          <p:txBody>
            <a:bodyPr wrap="square" lIns="0" tIns="0" rIns="0" bIns="0" rtlCol="0" anchor="t">
              <a:noAutofit/>
            </a:bodyPr>
            <a:lstStyle/>
            <a:p>
              <a:pPr>
                <a:lnSpc>
                  <a:spcPct val="100000"/>
                </a:lnSpc>
              </a:pPr>
              <a:r>
                <a:rPr lang="en-US" altLang="zh-CN" dirty="0">
                  <a:latin typeface="MiSans Semibold" panose="00000700000000000000" charset="-122"/>
                  <a:ea typeface="MiSans Semibold" panose="00000700000000000000" charset="-122"/>
                </a:rPr>
                <a:t>Project Initialization and Base Framework Setup</a:t>
              </a:r>
              <a:endParaRPr lang="en-US" altLang="zh-CN" dirty="0">
                <a:latin typeface="MiSans Semibold" panose="00000700000000000000" charset="-122"/>
                <a:ea typeface="MiSans Semibold" panose="00000700000000000000" charset="-122"/>
              </a:endParaRPr>
            </a:p>
          </p:txBody>
        </p:sp>
      </p:grpSp>
      <p:sp>
        <p:nvSpPr>
          <p:cNvPr id="34" name="Text 29"/>
          <p:cNvSpPr/>
          <p:nvPr>
            <p:custDataLst>
              <p:tags r:id="rId18"/>
            </p:custDataLst>
          </p:nvPr>
        </p:nvSpPr>
        <p:spPr>
          <a:xfrm>
            <a:off x="842252" y="2007196"/>
            <a:ext cx="656085"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02</a:t>
            </a:r>
            <a:endParaRPr lang="en-US" sz="1600" dirty="0"/>
          </a:p>
        </p:txBody>
      </p:sp>
      <p:sp>
        <p:nvSpPr>
          <p:cNvPr id="35" name="Text 30"/>
          <p:cNvSpPr/>
          <p:nvPr>
            <p:custDataLst>
              <p:tags r:id="rId19"/>
            </p:custDataLst>
          </p:nvPr>
        </p:nvSpPr>
        <p:spPr>
          <a:xfrm>
            <a:off x="1729779" y="2074953"/>
            <a:ext cx="5184608" cy="276860"/>
          </a:xfrm>
          <a:prstGeom prst="rect">
            <a:avLst/>
          </a:prstGeom>
          <a:noFill/>
        </p:spPr>
        <p:txBody>
          <a:bodyPr wrap="square" lIns="0" tIns="0" rIns="0" bIns="0" rtlCol="0" anchor="t">
            <a:spAutoFit/>
          </a:bodyPr>
          <a:lstStyle/>
          <a:p>
            <a:pPr>
              <a:lnSpc>
                <a:spcPct val="100000"/>
              </a:lnSpc>
            </a:pPr>
            <a:r>
              <a:rPr lang="en-US" altLang="zh-CN" dirty="0">
                <a:latin typeface="MiSans Semibold" panose="00000700000000000000" charset="-122"/>
                <a:ea typeface="MiSans Semibold" panose="00000700000000000000" charset="-122"/>
              </a:rPr>
              <a:t>Log and Metadata Base Framework</a:t>
            </a:r>
            <a:endParaRPr lang="en-US" altLang="zh-CN" dirty="0">
              <a:latin typeface="MiSans Semibold" panose="00000700000000000000" charset="-122"/>
              <a:ea typeface="MiSans Semibold" panose="00000700000000000000" charset="-122"/>
            </a:endParaRPr>
          </a:p>
        </p:txBody>
      </p:sp>
      <p:sp>
        <p:nvSpPr>
          <p:cNvPr id="36" name="Text 31"/>
          <p:cNvSpPr/>
          <p:nvPr>
            <p:custDataLst>
              <p:tags r:id="rId20"/>
            </p:custDataLst>
          </p:nvPr>
        </p:nvSpPr>
        <p:spPr>
          <a:xfrm>
            <a:off x="842252" y="2874606"/>
            <a:ext cx="656085"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03</a:t>
            </a:r>
            <a:endParaRPr lang="en-US" sz="1600" dirty="0"/>
          </a:p>
        </p:txBody>
      </p:sp>
      <p:sp>
        <p:nvSpPr>
          <p:cNvPr id="37" name="Text 32"/>
          <p:cNvSpPr/>
          <p:nvPr>
            <p:custDataLst>
              <p:tags r:id="rId21"/>
            </p:custDataLst>
          </p:nvPr>
        </p:nvSpPr>
        <p:spPr>
          <a:xfrm>
            <a:off x="1729779" y="2935402"/>
            <a:ext cx="5184608" cy="276860"/>
          </a:xfrm>
          <a:prstGeom prst="rect">
            <a:avLst/>
          </a:prstGeom>
          <a:noFill/>
        </p:spPr>
        <p:txBody>
          <a:bodyPr wrap="square" lIns="0" tIns="0" rIns="0" bIns="0" rtlCol="0" anchor="t">
            <a:spAutoFit/>
          </a:bodyPr>
          <a:lstStyle/>
          <a:p>
            <a:pPr>
              <a:lnSpc>
                <a:spcPct val="100000"/>
              </a:lnSpc>
            </a:pPr>
            <a:r>
              <a:rPr lang="en-US" altLang="zh-CN" dirty="0">
                <a:latin typeface="MiSans Semibold" panose="00000700000000000000" charset="-122"/>
                <a:ea typeface="MiSans Semibold" panose="00000700000000000000" charset="-122"/>
              </a:rPr>
              <a:t>CLI Dual Core: Create and Validation</a:t>
            </a:r>
            <a:endParaRPr lang="en-US" altLang="zh-CN" dirty="0">
              <a:latin typeface="MiSans Semibold" panose="00000700000000000000" charset="-122"/>
              <a:ea typeface="MiSans Semibold" panose="00000700000000000000" charset="-122"/>
            </a:endParaRPr>
          </a:p>
        </p:txBody>
      </p:sp>
      <p:sp>
        <p:nvSpPr>
          <p:cNvPr id="38" name="Text 33"/>
          <p:cNvSpPr/>
          <p:nvPr>
            <p:custDataLst>
              <p:tags r:id="rId22"/>
            </p:custDataLst>
          </p:nvPr>
        </p:nvSpPr>
        <p:spPr>
          <a:xfrm>
            <a:off x="772720" y="3742016"/>
            <a:ext cx="793659"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04</a:t>
            </a:r>
            <a:endParaRPr lang="en-US" sz="1600" dirty="0"/>
          </a:p>
        </p:txBody>
      </p:sp>
      <p:sp>
        <p:nvSpPr>
          <p:cNvPr id="39" name="Text 34"/>
          <p:cNvSpPr/>
          <p:nvPr>
            <p:custDataLst>
              <p:tags r:id="rId23"/>
            </p:custDataLst>
          </p:nvPr>
        </p:nvSpPr>
        <p:spPr>
          <a:xfrm>
            <a:off x="1729740" y="3803015"/>
            <a:ext cx="5184775" cy="513715"/>
          </a:xfrm>
          <a:prstGeom prst="rect">
            <a:avLst/>
          </a:prstGeom>
          <a:noFill/>
        </p:spPr>
        <p:txBody>
          <a:bodyPr wrap="square" lIns="0" tIns="0" rIns="0" bIns="0" rtlCol="0" anchor="t">
            <a:noAutofit/>
          </a:bodyPr>
          <a:lstStyle/>
          <a:p>
            <a:pPr>
              <a:lnSpc>
                <a:spcPct val="100000"/>
              </a:lnSpc>
            </a:pPr>
            <a:r>
              <a:rPr lang="en-US" altLang="zh-CN" dirty="0">
                <a:latin typeface="MiSans Semibold" panose="00000700000000000000" charset="-122"/>
                <a:ea typeface="MiSans Semibold" panose="00000700000000000000" charset="-122"/>
              </a:rPr>
              <a:t>Migration Execution and Rollback</a:t>
            </a:r>
            <a:endParaRPr lang="en-US" altLang="zh-CN" dirty="0">
              <a:latin typeface="MiSans Semibold" panose="00000700000000000000" charset="-122"/>
              <a:ea typeface="MiSans Semibold" panose="00000700000000000000" charset="-122"/>
            </a:endParaRPr>
          </a:p>
        </p:txBody>
      </p:sp>
      <p:sp>
        <p:nvSpPr>
          <p:cNvPr id="40" name="Text 35"/>
          <p:cNvSpPr/>
          <p:nvPr>
            <p:custDataLst>
              <p:tags r:id="rId24"/>
            </p:custDataLst>
          </p:nvPr>
        </p:nvSpPr>
        <p:spPr>
          <a:xfrm>
            <a:off x="842252" y="4609426"/>
            <a:ext cx="656085"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05</a:t>
            </a:r>
            <a:endParaRPr lang="en-US" sz="1600" dirty="0"/>
          </a:p>
        </p:txBody>
      </p:sp>
      <p:sp>
        <p:nvSpPr>
          <p:cNvPr id="41" name="Text 36"/>
          <p:cNvSpPr/>
          <p:nvPr>
            <p:custDataLst>
              <p:tags r:id="rId25"/>
            </p:custDataLst>
          </p:nvPr>
        </p:nvSpPr>
        <p:spPr>
          <a:xfrm>
            <a:off x="1729779" y="4677183"/>
            <a:ext cx="5184608" cy="276860"/>
          </a:xfrm>
          <a:prstGeom prst="rect">
            <a:avLst/>
          </a:prstGeom>
          <a:noFill/>
        </p:spPr>
        <p:txBody>
          <a:bodyPr wrap="square" lIns="0" tIns="0" rIns="0" bIns="0" rtlCol="0" anchor="t">
            <a:spAutoFit/>
          </a:bodyPr>
          <a:lstStyle/>
          <a:p>
            <a:pPr>
              <a:lnSpc>
                <a:spcPct val="100000"/>
              </a:lnSpc>
            </a:pPr>
            <a:r>
              <a:rPr lang="en-US" altLang="zh-CN" dirty="0">
                <a:latin typeface="MiSans Semibold" panose="00000700000000000000" charset="-122"/>
                <a:ea typeface="MiSans Semibold" panose="00000700000000000000" charset="-122"/>
              </a:rPr>
              <a:t>Status Query and Web Migration</a:t>
            </a:r>
            <a:endParaRPr lang="en-US" altLang="zh-CN" dirty="0">
              <a:latin typeface="MiSans Semibold" panose="00000700000000000000" charset="-122"/>
              <a:ea typeface="MiSans Semibold" panose="00000700000000000000" charset="-122"/>
            </a:endParaRPr>
          </a:p>
        </p:txBody>
      </p:sp>
      <p:sp>
        <p:nvSpPr>
          <p:cNvPr id="70" name="Shape 3"/>
          <p:cNvSpPr/>
          <p:nvPr>
            <p:custDataLst>
              <p:tags r:id="rId26"/>
            </p:custDataLst>
          </p:nvPr>
        </p:nvSpPr>
        <p:spPr>
          <a:xfrm>
            <a:off x="805926" y="5295265"/>
            <a:ext cx="692341" cy="660400"/>
          </a:xfrm>
          <a:prstGeom prst="roundRect">
            <a:avLst/>
          </a:prstGeom>
          <a:solidFill>
            <a:srgbClr val="015DBB"/>
          </a:solidFill>
        </p:spPr>
        <p:txBody>
          <a:bodyPr/>
          <a:lstStyle/>
          <a:p>
            <a:endParaRPr lang="zh-CN" altLang="en-US"/>
          </a:p>
        </p:txBody>
      </p:sp>
      <p:sp>
        <p:nvSpPr>
          <p:cNvPr id="71" name="Shape 5"/>
          <p:cNvSpPr/>
          <p:nvPr>
            <p:custDataLst>
              <p:tags r:id="rId27"/>
            </p:custDataLst>
          </p:nvPr>
        </p:nvSpPr>
        <p:spPr>
          <a:xfrm>
            <a:off x="1610995" y="5295265"/>
            <a:ext cx="5724525" cy="660400"/>
          </a:xfrm>
          <a:prstGeom prst="roundRect">
            <a:avLst/>
          </a:prstGeom>
          <a:solidFill>
            <a:srgbClr val="000000">
              <a:alpha val="0"/>
            </a:srgbClr>
          </a:solidFill>
          <a:ln w="19050">
            <a:solidFill>
              <a:srgbClr val="015DBB"/>
            </a:solidFill>
            <a:prstDash val="solid"/>
          </a:ln>
        </p:spPr>
        <p:txBody>
          <a:bodyPr/>
          <a:lstStyle/>
          <a:p>
            <a:endParaRPr lang="zh-CN" altLang="en-US"/>
          </a:p>
        </p:txBody>
      </p:sp>
      <p:grpSp>
        <p:nvGrpSpPr>
          <p:cNvPr id="80" name="组合 79"/>
          <p:cNvGrpSpPr/>
          <p:nvPr>
            <p:custDataLst>
              <p:tags r:id="rId28"/>
            </p:custDataLst>
          </p:nvPr>
        </p:nvGrpSpPr>
        <p:grpSpPr>
          <a:xfrm>
            <a:off x="826246" y="5295265"/>
            <a:ext cx="6619104" cy="660400"/>
            <a:chOff x="1539" y="3237"/>
            <a:chExt cx="10424" cy="1040"/>
          </a:xfrm>
        </p:grpSpPr>
        <p:sp>
          <p:nvSpPr>
            <p:cNvPr id="81" name="Text 4"/>
            <p:cNvSpPr/>
            <p:nvPr/>
          </p:nvSpPr>
          <p:spPr>
            <a:xfrm>
              <a:off x="1539" y="3237"/>
              <a:ext cx="1090" cy="1040"/>
            </a:xfrm>
            <a:prstGeom prst="rect">
              <a:avLst/>
            </a:prstGeom>
            <a:noFill/>
          </p:spPr>
          <p:txBody>
            <a:bodyPr wrap="square" lIns="45720" tIns="91440" rIns="91440" bIns="45720" rtlCol="0" anchor="ctr"/>
            <a:lstStyle/>
            <a:p>
              <a:pPr>
                <a:lnSpc>
                  <a:spcPct val="100000"/>
                </a:lnSpc>
              </a:pPr>
              <a:endParaRPr lang="en-US" sz="1600" dirty="0"/>
            </a:p>
          </p:txBody>
        </p:sp>
        <p:sp>
          <p:nvSpPr>
            <p:cNvPr id="82" name="Text 6"/>
            <p:cNvSpPr/>
            <p:nvPr/>
          </p:nvSpPr>
          <p:spPr>
            <a:xfrm>
              <a:off x="2807" y="3237"/>
              <a:ext cx="8983" cy="1040"/>
            </a:xfrm>
            <a:prstGeom prst="rect">
              <a:avLst/>
            </a:prstGeom>
            <a:noFill/>
          </p:spPr>
          <p:txBody>
            <a:bodyPr wrap="square" lIns="45720" tIns="91440" rIns="91440" bIns="45720" rtlCol="0" anchor="ctr"/>
            <a:lstStyle/>
            <a:p>
              <a:pPr>
                <a:lnSpc>
                  <a:spcPct val="100000"/>
                </a:lnSpc>
              </a:pPr>
              <a:endParaRPr lang="en-US" sz="1600" dirty="0"/>
            </a:p>
          </p:txBody>
        </p:sp>
        <p:sp>
          <p:nvSpPr>
            <p:cNvPr id="83" name="Text 27"/>
            <p:cNvSpPr/>
            <p:nvPr>
              <p:custDataLst>
                <p:tags r:id="rId29"/>
              </p:custDataLst>
            </p:nvPr>
          </p:nvSpPr>
          <p:spPr>
            <a:xfrm>
              <a:off x="1556" y="3373"/>
              <a:ext cx="1033" cy="822"/>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06</a:t>
              </a:r>
              <a:endParaRPr lang="en-US" sz="1600" dirty="0"/>
            </a:p>
          </p:txBody>
        </p:sp>
        <p:sp>
          <p:nvSpPr>
            <p:cNvPr id="84" name="Text 28"/>
            <p:cNvSpPr/>
            <p:nvPr>
              <p:custDataLst>
                <p:tags r:id="rId30"/>
              </p:custDataLst>
            </p:nvPr>
          </p:nvSpPr>
          <p:spPr>
            <a:xfrm>
              <a:off x="2954" y="3480"/>
              <a:ext cx="9009" cy="776"/>
            </a:xfrm>
            <a:prstGeom prst="rect">
              <a:avLst/>
            </a:prstGeom>
            <a:noFill/>
          </p:spPr>
          <p:txBody>
            <a:bodyPr wrap="square" lIns="0" tIns="0" rIns="0" bIns="0" rtlCol="0" anchor="t">
              <a:spAutoFit/>
            </a:bodyPr>
            <a:lstStyle/>
            <a:p>
              <a:pPr>
                <a:lnSpc>
                  <a:spcPct val="100000"/>
                </a:lnSpc>
              </a:pPr>
              <a:r>
                <a:rPr lang="en-US" altLang="zh-CN" sz="1600" dirty="0">
                  <a:latin typeface="MiSans Semibold" panose="00000700000000000000" charset="-122"/>
                  <a:ea typeface="MiSans Semibold" panose="00000700000000000000" charset="-122"/>
                </a:rPr>
                <a:t>Front-end pages and joint debugging and end-to-end verification and delivery</a:t>
              </a:r>
              <a:endParaRPr lang="en-US" altLang="zh-CN" sz="1600" dirty="0">
                <a:latin typeface="MiSans Semibold" panose="00000700000000000000" charset="-122"/>
                <a:ea typeface="MiSans Semibold" panose="00000700000000000000" charset="-122"/>
              </a:endParaRPr>
            </a:p>
          </p:txBody>
        </p:sp>
      </p:grpSp>
      <p:sp>
        <p:nvSpPr>
          <p:cNvPr id="85" name="Text 29"/>
          <p:cNvSpPr/>
          <p:nvPr>
            <p:custDataLst>
              <p:tags r:id="rId31"/>
            </p:custDataLst>
          </p:nvPr>
        </p:nvSpPr>
        <p:spPr>
          <a:xfrm>
            <a:off x="816852" y="6248996"/>
            <a:ext cx="656085"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07</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6"/>
          <p:cNvSpPr/>
          <p:nvPr/>
        </p:nvSpPr>
        <p:spPr>
          <a:xfrm>
            <a:off x="595630" y="266087"/>
            <a:ext cx="7004685" cy="1200329"/>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Create a metadata table module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227987"/>
            <a:ext cx="579755" cy="652145"/>
          </a:xfrm>
          <a:prstGeom prst="rect">
            <a:avLst/>
          </a:prstGeom>
        </p:spPr>
      </p:pic>
      <p:pic>
        <p:nvPicPr>
          <p:cNvPr id="5" name="图片 4"/>
          <p:cNvPicPr>
            <a:picLocks noChangeAspect="1"/>
          </p:cNvPicPr>
          <p:nvPr/>
        </p:nvPicPr>
        <p:blipFill>
          <a:blip r:embed="rId2"/>
          <a:stretch>
            <a:fillRect/>
          </a:stretch>
        </p:blipFill>
        <p:spPr>
          <a:xfrm>
            <a:off x="0" y="1466416"/>
            <a:ext cx="6245711" cy="4600837"/>
          </a:xfrm>
          <a:prstGeom prst="rect">
            <a:avLst/>
          </a:prstGeom>
        </p:spPr>
      </p:pic>
      <p:pic>
        <p:nvPicPr>
          <p:cNvPr id="7" name="图片 6"/>
          <p:cNvPicPr>
            <a:picLocks noChangeAspect="1"/>
          </p:cNvPicPr>
          <p:nvPr/>
        </p:nvPicPr>
        <p:blipFill>
          <a:blip r:embed="rId3"/>
          <a:stretch>
            <a:fillRect/>
          </a:stretch>
        </p:blipFill>
        <p:spPr>
          <a:xfrm>
            <a:off x="6245711" y="1326566"/>
            <a:ext cx="5794113" cy="488053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6"/>
          <p:cNvSpPr/>
          <p:nvPr/>
        </p:nvSpPr>
        <p:spPr>
          <a:xfrm>
            <a:off x="595630" y="266087"/>
            <a:ext cx="7004685" cy="1200329"/>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Create a metadata table module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227987"/>
            <a:ext cx="579755" cy="652145"/>
          </a:xfrm>
          <a:prstGeom prst="rect">
            <a:avLst/>
          </a:prstGeom>
        </p:spPr>
      </p:pic>
      <p:pic>
        <p:nvPicPr>
          <p:cNvPr id="5" name="图片 4"/>
          <p:cNvPicPr>
            <a:picLocks noChangeAspect="1"/>
          </p:cNvPicPr>
          <p:nvPr/>
        </p:nvPicPr>
        <p:blipFill>
          <a:blip r:embed="rId2"/>
          <a:stretch>
            <a:fillRect/>
          </a:stretch>
        </p:blipFill>
        <p:spPr>
          <a:xfrm>
            <a:off x="15240" y="1526463"/>
            <a:ext cx="4019550" cy="3971925"/>
          </a:xfrm>
          <a:prstGeom prst="rect">
            <a:avLst/>
          </a:prstGeom>
        </p:spPr>
      </p:pic>
      <p:pic>
        <p:nvPicPr>
          <p:cNvPr id="7" name="图片 6"/>
          <p:cNvPicPr>
            <a:picLocks noChangeAspect="1"/>
          </p:cNvPicPr>
          <p:nvPr/>
        </p:nvPicPr>
        <p:blipFill>
          <a:blip r:embed="rId3"/>
          <a:stretch>
            <a:fillRect/>
          </a:stretch>
        </p:blipFill>
        <p:spPr>
          <a:xfrm>
            <a:off x="3763963" y="1648552"/>
            <a:ext cx="8349615" cy="36829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6"/>
          <p:cNvSpPr/>
          <p:nvPr/>
        </p:nvSpPr>
        <p:spPr>
          <a:xfrm>
            <a:off x="595630" y="266087"/>
            <a:ext cx="7842661"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Create a metadata table module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227987"/>
            <a:ext cx="579755" cy="652145"/>
          </a:xfrm>
          <a:prstGeom prst="rect">
            <a:avLst/>
          </a:prstGeom>
        </p:spPr>
      </p:pic>
      <p:pic>
        <p:nvPicPr>
          <p:cNvPr id="5" name="图片 4"/>
          <p:cNvPicPr>
            <a:picLocks noChangeAspect="1"/>
          </p:cNvPicPr>
          <p:nvPr/>
        </p:nvPicPr>
        <p:blipFill>
          <a:blip r:embed="rId2"/>
          <a:stretch>
            <a:fillRect/>
          </a:stretch>
        </p:blipFill>
        <p:spPr>
          <a:xfrm>
            <a:off x="0" y="880132"/>
            <a:ext cx="9010426" cy="3038327"/>
          </a:xfrm>
          <a:prstGeom prst="rect">
            <a:avLst/>
          </a:prstGeom>
        </p:spPr>
      </p:pic>
      <p:pic>
        <p:nvPicPr>
          <p:cNvPr id="7" name="图片 6"/>
          <p:cNvPicPr>
            <a:picLocks noChangeAspect="1"/>
          </p:cNvPicPr>
          <p:nvPr/>
        </p:nvPicPr>
        <p:blipFill>
          <a:blip r:embed="rId3"/>
          <a:stretch>
            <a:fillRect/>
          </a:stretch>
        </p:blipFill>
        <p:spPr>
          <a:xfrm>
            <a:off x="3850900" y="2484490"/>
            <a:ext cx="7842661" cy="3493378"/>
          </a:xfrm>
          <a:prstGeom prst="rect">
            <a:avLst/>
          </a:prstGeom>
        </p:spPr>
      </p:pic>
      <p:pic>
        <p:nvPicPr>
          <p:cNvPr id="11" name="图片 10"/>
          <p:cNvPicPr>
            <a:picLocks noChangeAspect="1"/>
          </p:cNvPicPr>
          <p:nvPr/>
        </p:nvPicPr>
        <p:blipFill>
          <a:blip r:embed="rId4"/>
          <a:stretch>
            <a:fillRect/>
          </a:stretch>
        </p:blipFill>
        <p:spPr>
          <a:xfrm>
            <a:off x="110938" y="4229713"/>
            <a:ext cx="3629025" cy="2362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 name="Image 1" descr="https://kimi-img.moonshot.cn/pub/slides/slides_tmpl/image/25-09-08-12:55:55-d2v63mtnfo2stf9dk530.png"/>
          <p:cNvPicPr>
            <a:picLocks noChangeAspect="1"/>
          </p:cNvPicPr>
          <p:nvPr/>
        </p:nvPicPr>
        <p:blipFill>
          <a:blip r:embed="rId1"/>
          <a:stretch>
            <a:fillRect/>
          </a:stretch>
        </p:blipFill>
        <p:spPr>
          <a:xfrm>
            <a:off x="5872554" y="1422460"/>
            <a:ext cx="4863578" cy="3227074"/>
          </a:xfrm>
          <a:prstGeom prst="rect">
            <a:avLst/>
          </a:prstGeom>
        </p:spPr>
      </p:pic>
      <p:pic>
        <p:nvPicPr>
          <p:cNvPr id="3" name="Image 1" descr="https://kimi-img.moonshot.cn/pub/slides/slides_tmpl/image/25-09-08-12:55:55-d2v63mtnfo2stf9dk530.png"/>
          <p:cNvPicPr>
            <a:picLocks noChangeAspect="1"/>
          </p:cNvPicPr>
          <p:nvPr/>
        </p:nvPicPr>
        <p:blipFill>
          <a:blip r:embed="rId1"/>
          <a:stretch>
            <a:fillRect/>
          </a:stretch>
        </p:blipFill>
        <p:spPr>
          <a:xfrm>
            <a:off x="594996" y="1455797"/>
            <a:ext cx="4751556" cy="3193737"/>
          </a:xfrm>
          <a:prstGeom prst="rect">
            <a:avLst/>
          </a:prstGeom>
        </p:spPr>
      </p:pic>
      <p:sp>
        <p:nvSpPr>
          <p:cNvPr id="4" name="Text 0"/>
          <p:cNvSpPr/>
          <p:nvPr/>
        </p:nvSpPr>
        <p:spPr>
          <a:xfrm>
            <a:off x="595630" y="525145"/>
            <a:ext cx="7545193"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Configuration module structure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5" name="Image 2"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pic>
        <p:nvPicPr>
          <p:cNvPr id="6" name="Image 3" descr="https://kimi-img.moonshot.cn/pub/slides/slides_tmpl/image/25-09-08-12:55:41-d2v63jdnfo2stf9dk4q0.png"/>
          <p:cNvPicPr>
            <a:picLocks noChangeAspect="1"/>
          </p:cNvPicPr>
          <p:nvPr/>
        </p:nvPicPr>
        <p:blipFill>
          <a:blip r:embed="rId3"/>
          <a:stretch>
            <a:fillRect/>
          </a:stretch>
        </p:blipFill>
        <p:spPr>
          <a:xfrm>
            <a:off x="-635" y="5396230"/>
            <a:ext cx="12192635" cy="1470660"/>
          </a:xfrm>
          <a:prstGeom prst="rect">
            <a:avLst/>
          </a:prstGeom>
        </p:spPr>
      </p:pic>
      <p:sp>
        <p:nvSpPr>
          <p:cNvPr id="7" name="Text 1"/>
          <p:cNvSpPr/>
          <p:nvPr/>
        </p:nvSpPr>
        <p:spPr>
          <a:xfrm>
            <a:off x="917986" y="1655390"/>
            <a:ext cx="4222115" cy="400110"/>
          </a:xfrm>
          <a:prstGeom prst="rect">
            <a:avLst/>
          </a:prstGeom>
          <a:noFill/>
        </p:spPr>
        <p:txBody>
          <a:bodyPr wrap="square" lIns="91440" tIns="45720" rIns="91440" bIns="45720" rtlCol="0" anchor="t">
            <a:spAutoFit/>
          </a:bodyPr>
          <a:lstStyle/>
          <a:p>
            <a:pPr lvl="0" algn="just"/>
            <a:r>
              <a:rPr lang="en-US" altLang="zh-CN" sz="2000" b="1" dirty="0">
                <a:solidFill>
                  <a:srgbClr val="000000"/>
                </a:solidFill>
                <a:latin typeface="MiSans" pitchFamily="34" charset="-122"/>
                <a:ea typeface="MiSans" pitchFamily="34" charset="-122"/>
                <a:cs typeface="MiSans" pitchFamily="34" charset="-120"/>
              </a:rPr>
              <a:t>Create a file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 2"/>
          <p:cNvSpPr/>
          <p:nvPr/>
        </p:nvSpPr>
        <p:spPr>
          <a:xfrm>
            <a:off x="917986" y="2140476"/>
            <a:ext cx="3695481" cy="1323439"/>
          </a:xfrm>
          <a:prstGeom prst="rect">
            <a:avLst/>
          </a:prstGeom>
          <a:noFill/>
        </p:spPr>
        <p:txBody>
          <a:bodyPr wrap="square" lIns="91440" tIns="45720" rIns="91440" bIns="45720" rtlCol="0" anchor="t">
            <a:spAutoFit/>
          </a:bodyPr>
          <a:lstStyle/>
          <a:p>
            <a:pPr lvl="0"/>
            <a:r>
              <a:rPr lang="en-US" altLang="zh-CN" sz="1600" dirty="0">
                <a:solidFill>
                  <a:srgbClr val="404040"/>
                </a:solidFill>
                <a:latin typeface="MiSans" pitchFamily="34" charset="-122"/>
                <a:ea typeface="MiSans" pitchFamily="34" charset="-122"/>
                <a:cs typeface="MiSans" pitchFamily="34" charset="-120"/>
              </a:rPr>
              <a:t>src/config/mod.rs</a:t>
            </a:r>
            <a:endParaRPr lang="en-US" altLang="zh-CN" sz="1600" dirty="0">
              <a:solidFill>
                <a:srgbClr val="404040"/>
              </a:solidFill>
              <a:latin typeface="MiSans" pitchFamily="34" charset="-122"/>
              <a:ea typeface="MiSans" pitchFamily="34" charset="-122"/>
              <a:cs typeface="MiSans" pitchFamily="34" charset="-120"/>
            </a:endParaRPr>
          </a:p>
          <a:p>
            <a:pPr lvl="0"/>
            <a:r>
              <a:rPr lang="en-US" altLang="zh-CN" sz="1600" dirty="0">
                <a:solidFill>
                  <a:srgbClr val="404040"/>
                </a:solidFill>
                <a:latin typeface="MiSans" pitchFamily="34" charset="-122"/>
                <a:ea typeface="MiSans" pitchFamily="34" charset="-122"/>
                <a:cs typeface="MiSans" pitchFamily="34" charset="-120"/>
              </a:rPr>
              <a:t>A module structure has been established</a:t>
            </a:r>
            <a:endParaRPr lang="en-US" altLang="zh-CN" sz="1600" dirty="0">
              <a:solidFill>
                <a:srgbClr val="404040"/>
              </a:solidFill>
              <a:latin typeface="MiSans" pitchFamily="34" charset="-122"/>
              <a:ea typeface="MiSans" pitchFamily="34" charset="-122"/>
              <a:cs typeface="MiSans" pitchFamily="34" charset="-120"/>
            </a:endParaRPr>
          </a:p>
          <a:p>
            <a:pPr lvl="0"/>
            <a:r>
              <a:rPr lang="en-US" altLang="zh-CN" sz="1600" dirty="0">
                <a:solidFill>
                  <a:srgbClr val="404040"/>
                </a:solidFill>
                <a:latin typeface="MiSans" pitchFamily="34" charset="-122"/>
                <a:ea typeface="MiSans" pitchFamily="34" charset="-122"/>
                <a:cs typeface="MiSans" pitchFamily="34" charset="-120"/>
              </a:rPr>
              <a:t>Prepare for configuration management</a:t>
            </a:r>
            <a:endParaRPr kumimoji="0" lang="zh-CN" altLang="en-US"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endParaRPr>
          </a:p>
        </p:txBody>
      </p:sp>
      <p:sp>
        <p:nvSpPr>
          <p:cNvPr id="15" name="文本框 14"/>
          <p:cNvSpPr txBox="1"/>
          <p:nvPr/>
        </p:nvSpPr>
        <p:spPr>
          <a:xfrm>
            <a:off x="6095682" y="1655743"/>
            <a:ext cx="6094206" cy="892552"/>
          </a:xfrm>
          <a:prstGeom prst="rect">
            <a:avLst/>
          </a:prstGeom>
          <a:noFill/>
        </p:spPr>
        <p:txBody>
          <a:bodyPr wrap="square">
            <a:spAutoFit/>
          </a:bodyPr>
          <a:lstStyle/>
          <a:p>
            <a:pPr lvl="0"/>
            <a:r>
              <a:rPr lang="en-US" altLang="zh-CN" sz="2000" b="1" dirty="0">
                <a:solidFill>
                  <a:srgbClr val="000000"/>
                </a:solidFill>
                <a:latin typeface="MiSans" pitchFamily="34" charset="-122"/>
                <a:ea typeface="MiSans" pitchFamily="34" charset="-122"/>
                <a:cs typeface="MiSans" pitchFamily="34" charset="-120"/>
              </a:rPr>
              <a:t>Code</a:t>
            </a:r>
            <a:r>
              <a:rPr kumimoji="0" lang="zh-CN" altLang="en-US" sz="2000" b="1" i="0" u="none" strike="noStrike" kern="1200" cap="none" spc="0" normalizeH="0" baseline="0" noProof="0" dirty="0">
                <a:ln>
                  <a:noFill/>
                </a:ln>
                <a:solidFill>
                  <a:srgbClr val="000000"/>
                </a:solidFill>
                <a:effectLst/>
                <a:uLnTx/>
                <a:uFillTx/>
                <a:latin typeface="MiSans" pitchFamily="34" charset="-122"/>
                <a:ea typeface="MiSans" pitchFamily="34" charset="-122"/>
                <a:cs typeface="MiSans" pitchFamily="34" charset="-120"/>
              </a:rPr>
              <a:t>：</a:t>
            </a:r>
            <a:endParaRPr kumimoji="0" lang="en-US" altLang="zh-CN" sz="2000" b="1" i="0" u="none" strike="noStrike" kern="1200" cap="none" spc="0" normalizeH="0" baseline="0" noProof="0" dirty="0">
              <a:ln>
                <a:noFill/>
              </a:ln>
              <a:solidFill>
                <a:srgbClr val="000000"/>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rPr>
              <a:t>pub mod settings;</a:t>
            </a:r>
            <a:endParaRPr kumimoji="0" lang="en-US" altLang="zh-CN"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rPr>
              <a:t>pub use settings::{</a:t>
            </a:r>
            <a:r>
              <a:rPr kumimoji="0" lang="en-US" altLang="zh-CN" sz="1600" b="0" i="0" u="none" strike="noStrike" kern="1200" cap="none" spc="0" normalizeH="0" baseline="0" noProof="0" dirty="0" err="1">
                <a:ln>
                  <a:noFill/>
                </a:ln>
                <a:solidFill>
                  <a:srgbClr val="404040"/>
                </a:solidFill>
                <a:effectLst/>
                <a:uLnTx/>
                <a:uFillTx/>
                <a:latin typeface="MiSans" pitchFamily="34" charset="-122"/>
                <a:ea typeface="MiSans" pitchFamily="34" charset="-122"/>
                <a:cs typeface="MiSans" pitchFamily="34" charset="-120"/>
              </a:rPr>
              <a:t>init_config</a:t>
            </a:r>
            <a:r>
              <a:rPr kumimoji="0" lang="en-US" altLang="zh-CN"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rPr>
              <a:t>, Settings};</a:t>
            </a:r>
            <a:endParaRPr kumimoji="0" lang="zh-CN" altLang="en-US" sz="1600" b="0" i="0" u="none" strike="noStrike" kern="1200" cap="none" spc="0" normalizeH="0" baseline="0" noProof="0" dirty="0">
              <a:ln>
                <a:noFill/>
              </a:ln>
              <a:solidFill>
                <a:srgbClr val="404040"/>
              </a:solidFill>
              <a:effectLst/>
              <a:uLnTx/>
              <a:uFillTx/>
              <a:latin typeface="MiSans" pitchFamily="34" charset="-122"/>
              <a:ea typeface="MiSans" pitchFamily="34" charset="-122"/>
              <a:cs typeface="MiSans" pitchFamily="34" charset="-12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7-d2v63ktnfo2stf9dk4v0.jpeg"/>
          <p:cNvPicPr>
            <a:picLocks noChangeAspect="1"/>
          </p:cNvPicPr>
          <p:nvPr/>
        </p:nvPicPr>
        <p:blipFill>
          <a:blip r:embed="rId1"/>
          <a:srcRect t="32779" b="32779"/>
          <a:stretch>
            <a:fillRect/>
          </a:stretch>
        </p:blipFill>
        <p:spPr>
          <a:xfrm>
            <a:off x="0" y="1304925"/>
            <a:ext cx="12192000" cy="2362200"/>
          </a:xfrm>
          <a:prstGeom prst="rect">
            <a:avLst/>
          </a:prstGeom>
        </p:spPr>
      </p:pic>
      <p:sp>
        <p:nvSpPr>
          <p:cNvPr id="3" name="Text 0"/>
          <p:cNvSpPr/>
          <p:nvPr/>
        </p:nvSpPr>
        <p:spPr>
          <a:xfrm>
            <a:off x="595630" y="487045"/>
            <a:ext cx="7004685" cy="646331"/>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Library module export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Image 1"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pic>
        <p:nvPicPr>
          <p:cNvPr id="5" name="Image 2" descr="https://kimi-img.moonshot.cn/pub/slides/slides_tmpl/image/25-09-08-12:55:41-d2v63jdnfo2stf9dk4q0.png"/>
          <p:cNvPicPr>
            <a:picLocks noChangeAspect="1"/>
          </p:cNvPicPr>
          <p:nvPr/>
        </p:nvPicPr>
        <p:blipFill>
          <a:blip r:embed="rId3"/>
          <a:stretch>
            <a:fillRect/>
          </a:stretch>
        </p:blipFill>
        <p:spPr>
          <a:xfrm>
            <a:off x="0" y="6144260"/>
            <a:ext cx="12192635" cy="713740"/>
          </a:xfrm>
          <a:prstGeom prst="rect">
            <a:avLst/>
          </a:prstGeom>
        </p:spPr>
      </p:pic>
      <p:sp>
        <p:nvSpPr>
          <p:cNvPr id="6" name="Text 1"/>
          <p:cNvSpPr/>
          <p:nvPr/>
        </p:nvSpPr>
        <p:spPr>
          <a:xfrm>
            <a:off x="305117" y="4016438"/>
            <a:ext cx="10107751" cy="523220"/>
          </a:xfrm>
          <a:prstGeom prst="rect">
            <a:avLst/>
          </a:prstGeom>
          <a:noFill/>
        </p:spPr>
        <p:txBody>
          <a:bodyPr wrap="square" lIns="91440" tIns="45720" rIns="91440" bIns="45720" rtlCol="0" anchor="t">
            <a:spAutoFit/>
          </a:bodyPr>
          <a:lstStyle/>
          <a:p>
            <a:pPr lvl="0" algn="just"/>
            <a:r>
              <a:rPr lang="en-US" altLang="zh-CN" sz="2800" b="1" dirty="0">
                <a:solidFill>
                  <a:srgbClr val="015DBB"/>
                </a:solidFill>
                <a:latin typeface="MiSans" pitchFamily="34" charset="-122"/>
                <a:ea typeface="MiSans" pitchFamily="34" charset="-122"/>
                <a:cs typeface="MiSans" pitchFamily="34" charset="-120"/>
              </a:rPr>
              <a:t>Create a file </a:t>
            </a:r>
            <a:r>
              <a:rPr kumimoji="0" lang="zh-CN" altLang="en-US" sz="28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rPr>
              <a:t>： </a:t>
            </a:r>
            <a:r>
              <a:rPr kumimoji="0" lang="en-US" altLang="zh-CN" sz="28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rPr>
              <a:t>src/lib.rs</a:t>
            </a:r>
            <a:endParaRPr kumimoji="0" lang="en-US" sz="28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p:txBody>
      </p:sp>
      <p:sp>
        <p:nvSpPr>
          <p:cNvPr id="7" name="Text 2"/>
          <p:cNvSpPr/>
          <p:nvPr/>
        </p:nvSpPr>
        <p:spPr>
          <a:xfrm>
            <a:off x="379198" y="4614479"/>
            <a:ext cx="4845441" cy="1863267"/>
          </a:xfrm>
          <a:prstGeom prst="rect">
            <a:avLst/>
          </a:prstGeom>
          <a:noFill/>
        </p:spPr>
        <p:txBody>
          <a:bodyPr wrap="square" lIns="91440" tIns="45720" rIns="91440" bIns="45720" rtlCol="0" anchor="t">
            <a:spAutoFit/>
          </a:bodyPr>
          <a:lstStyle/>
          <a:p>
            <a:pPr lvl="0" algn="just">
              <a:lnSpc>
                <a:spcPct val="130000"/>
              </a:lnSpc>
            </a:pPr>
            <a:r>
              <a:rPr lang="en-US" altLang="zh-CN" dirty="0">
                <a:solidFill>
                  <a:srgbClr val="404040"/>
                </a:solidFill>
                <a:latin typeface="MiSans" pitchFamily="34" charset="-122"/>
                <a:ea typeface="MiSans" pitchFamily="34" charset="-122"/>
                <a:cs typeface="MiSans" pitchFamily="34" charset="-120"/>
              </a:rPr>
              <a:t>All modules have been declared</a:t>
            </a:r>
            <a:endParaRPr lang="en-US" altLang="zh-CN" dirty="0">
              <a:solidFill>
                <a:srgbClr val="404040"/>
              </a:solidFill>
              <a:latin typeface="MiSans" pitchFamily="34" charset="-122"/>
              <a:ea typeface="MiSans" pitchFamily="34" charset="-122"/>
              <a:cs typeface="MiSans" pitchFamily="34" charset="-120"/>
            </a:endParaRPr>
          </a:p>
          <a:p>
            <a:pPr lvl="0" algn="just">
              <a:lnSpc>
                <a:spcPct val="130000"/>
              </a:lnSpc>
            </a:pPr>
            <a:r>
              <a:rPr lang="en-US" altLang="zh-CN" dirty="0">
                <a:solidFill>
                  <a:srgbClr val="404040"/>
                </a:solidFill>
                <a:latin typeface="MiSans" pitchFamily="34" charset="-122"/>
                <a:ea typeface="MiSans" pitchFamily="34" charset="-122"/>
                <a:cs typeface="MiSans" pitchFamily="34" charset="-120"/>
              </a:rPr>
              <a:t>The commonly used types and functions have been re-exported</a:t>
            </a:r>
            <a:endParaRPr lang="en-US" altLang="zh-CN" dirty="0">
              <a:solidFill>
                <a:srgbClr val="404040"/>
              </a:solidFill>
              <a:latin typeface="MiSans" pitchFamily="34" charset="-122"/>
              <a:ea typeface="MiSans" pitchFamily="34" charset="-122"/>
              <a:cs typeface="MiSans" pitchFamily="34" charset="-120"/>
            </a:endParaRPr>
          </a:p>
          <a:p>
            <a:pPr lvl="0" algn="just">
              <a:lnSpc>
                <a:spcPct val="130000"/>
              </a:lnSpc>
            </a:pPr>
            <a:r>
              <a:rPr lang="en-US" altLang="zh-CN" dirty="0">
                <a:solidFill>
                  <a:srgbClr val="404040"/>
                </a:solidFill>
                <a:latin typeface="MiSans" pitchFamily="34" charset="-122"/>
                <a:ea typeface="MiSans" pitchFamily="34" charset="-122"/>
                <a:cs typeface="MiSans" pitchFamily="34" charset="-120"/>
              </a:rPr>
              <a:t>This enables external crates to conveniently use these functions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文本框 7"/>
          <p:cNvSpPr txBox="1"/>
          <p:nvPr/>
        </p:nvSpPr>
        <p:spPr>
          <a:xfrm>
            <a:off x="5388469" y="3832787"/>
            <a:ext cx="7719761"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pub mod config;</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pub mod logger;</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pub mod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migration_meta</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pub use logger::init_logger;</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pub use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migration_meta</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create_migration_table</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get_all_migrations</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get_migration_stats</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insert_migration</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migration_table_exists</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update_migration_status</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MigrationMeta</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kumimoji="0" lang="en-US" altLang="zh-CN" sz="1800" b="0" i="1" u="none" strike="noStrike" kern="1200" cap="none" spc="0" normalizeH="0" baseline="0" noProof="0" dirty="0" err="1">
                <a:ln>
                  <a:noFill/>
                </a:ln>
                <a:solidFill>
                  <a:srgbClr val="000000"/>
                </a:solidFill>
                <a:effectLst/>
                <a:uLnTx/>
                <a:uFillTx/>
                <a:latin typeface="Calibri" panose="020F0502020204030204"/>
                <a:ea typeface="等线" panose="02010600030101010101" charset="-122"/>
                <a:cs typeface="+mn-cs"/>
              </a:rPr>
              <a:t>MigrationStatus</a:t>
            </a: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a:t>
            </a:r>
            <a:endPar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a:t>
            </a:r>
            <a:endParaRPr kumimoji="0" lang="zh-CN" altLang="en-US" sz="1800" b="0" i="1"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630" y="487045"/>
            <a:ext cx="7004685" cy="1446550"/>
          </a:xfrm>
          <a:prstGeom prst="rect">
            <a:avLst/>
          </a:prstGeom>
          <a:noFill/>
        </p:spPr>
        <p:txBody>
          <a:bodyPr wrap="square" lIns="91440" tIns="45720" rIns="91440" bIns="45720" rtlCol="0" anchor="t">
            <a:spAutoFit/>
          </a:bodyPr>
          <a:lstStyle/>
          <a:p>
            <a:pPr lvl="0"/>
            <a:r>
              <a:rPr kumimoji="0" lang="zh-CN" altLang="en-US" sz="1800" b="1"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lang="en-US" altLang="zh-CN" sz="3600" b="1" dirty="0">
                <a:solidFill>
                  <a:srgbClr val="015DBB"/>
                </a:solidFill>
                <a:latin typeface="MiSans" pitchFamily="34" charset="-122"/>
                <a:ea typeface="MiSans" pitchFamily="34" charset="-122"/>
                <a:cs typeface="MiSans" pitchFamily="34" charset="-120"/>
              </a:rPr>
              <a:t>Main program entry</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5" name="图片 4"/>
          <p:cNvPicPr>
            <a:picLocks noChangeAspect="1"/>
          </p:cNvPicPr>
          <p:nvPr/>
        </p:nvPicPr>
        <p:blipFill>
          <a:blip r:embed="rId2"/>
          <a:stretch>
            <a:fillRect/>
          </a:stretch>
        </p:blipFill>
        <p:spPr>
          <a:xfrm>
            <a:off x="15240" y="2123501"/>
            <a:ext cx="4557918" cy="4600575"/>
          </a:xfrm>
          <a:prstGeom prst="rect">
            <a:avLst/>
          </a:prstGeom>
        </p:spPr>
      </p:pic>
      <p:pic>
        <p:nvPicPr>
          <p:cNvPr id="7" name="图片 6"/>
          <p:cNvPicPr>
            <a:picLocks noChangeAspect="1"/>
          </p:cNvPicPr>
          <p:nvPr/>
        </p:nvPicPr>
        <p:blipFill>
          <a:blip r:embed="rId3"/>
          <a:stretch>
            <a:fillRect/>
          </a:stretch>
        </p:blipFill>
        <p:spPr>
          <a:xfrm>
            <a:off x="2860546" y="1933595"/>
            <a:ext cx="4557918" cy="4647619"/>
          </a:xfrm>
          <a:prstGeom prst="rect">
            <a:avLst/>
          </a:prstGeom>
        </p:spPr>
      </p:pic>
      <p:pic>
        <p:nvPicPr>
          <p:cNvPr id="9" name="图片 8"/>
          <p:cNvPicPr>
            <a:picLocks noChangeAspect="1"/>
          </p:cNvPicPr>
          <p:nvPr/>
        </p:nvPicPr>
        <p:blipFill>
          <a:blip r:embed="rId4"/>
          <a:stretch>
            <a:fillRect/>
          </a:stretch>
        </p:blipFill>
        <p:spPr>
          <a:xfrm>
            <a:off x="6808219" y="1971695"/>
            <a:ext cx="5517104" cy="4752381"/>
          </a:xfrm>
          <a:prstGeom prst="rect">
            <a:avLst/>
          </a:prstGeom>
        </p:spPr>
      </p:pic>
      <p:sp>
        <p:nvSpPr>
          <p:cNvPr id="10" name="Shape 0"/>
          <p:cNvSpPr/>
          <p:nvPr/>
        </p:nvSpPr>
        <p:spPr>
          <a:xfrm>
            <a:off x="5369214" y="276786"/>
            <a:ext cx="6627714" cy="1513947"/>
          </a:xfrm>
          <a:prstGeom prst="rect">
            <a:avLst/>
          </a:prstGeom>
          <a:solidFill>
            <a:srgbClr val="015DBB"/>
          </a:solidFill>
        </p:spPr>
        <p:txBody>
          <a:bodyPr/>
          <a:lstStyle/>
          <a:p>
            <a:pPr lvl="0"/>
            <a:r>
              <a:rPr lang="en-US" altLang="zh-CN" b="1" dirty="0">
                <a:solidFill>
                  <a:srgbClr val="FFFFFF"/>
                </a:solidFill>
                <a:latin typeface="MiSans" pitchFamily="34" charset="-122"/>
                <a:ea typeface="MiSans" pitchFamily="34" charset="-122"/>
                <a:cs typeface="MiSans" pitchFamily="34" charset="-120"/>
              </a:rPr>
              <a:t>File: src/main.rs</a:t>
            </a:r>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Initialize the log system</a:t>
            </a:r>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Load the configuration, create a database connection pool, and create a migration metadata table</a:t>
            </a:r>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Handle command-line parameters (status, </a:t>
            </a:r>
            <a:r>
              <a:rPr lang="en-US" altLang="zh-CN" b="1" dirty="0" err="1">
                <a:solidFill>
                  <a:srgbClr val="FFFFFF"/>
                </a:solidFill>
                <a:latin typeface="MiSans" pitchFamily="34" charset="-122"/>
                <a:ea typeface="MiSans" pitchFamily="34" charset="-122"/>
                <a:cs typeface="MiSans" pitchFamily="34" charset="-120"/>
              </a:rPr>
              <a:t>init</a:t>
            </a:r>
            <a:r>
              <a:rPr lang="en-US" altLang="zh-CN" b="1" dirty="0">
                <a:solidFill>
                  <a:srgbClr val="FFFFFF"/>
                </a:solidFill>
                <a:latin typeface="MiSans" pitchFamily="34" charset="-122"/>
                <a:ea typeface="MiSans" pitchFamily="34" charset="-122"/>
                <a:cs typeface="MiSans" pitchFamily="34" charset="-120"/>
              </a:rPr>
              <a:t> commands)</a:t>
            </a: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630" y="487045"/>
            <a:ext cx="7004685" cy="2000548"/>
          </a:xfrm>
          <a:prstGeom prst="rect">
            <a:avLst/>
          </a:prstGeom>
          <a:noFill/>
        </p:spPr>
        <p:txBody>
          <a:bodyPr wrap="square" lIns="91440" tIns="45720" rIns="91440" bIns="45720" rtlCol="0" anchor="t">
            <a:spAutoFit/>
          </a:bodyPr>
          <a:lstStyle/>
          <a:p>
            <a:pPr lvl="0"/>
            <a:r>
              <a:rPr kumimoji="0" lang="zh-CN" altLang="en-US" sz="1800" b="1"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rPr>
              <a:t>  </a:t>
            </a:r>
            <a:r>
              <a:rPr lang="en-US" altLang="zh-CN" sz="3600" b="1" dirty="0">
                <a:solidFill>
                  <a:srgbClr val="015DBB"/>
                </a:solidFill>
                <a:latin typeface="MiSans" pitchFamily="34" charset="-122"/>
                <a:ea typeface="MiSans" pitchFamily="34" charset="-122"/>
                <a:cs typeface="MiSans" pitchFamily="34" charset="-120"/>
              </a:rPr>
              <a:t>Update project configuration</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7" name="Shape 0"/>
          <p:cNvSpPr/>
          <p:nvPr/>
        </p:nvSpPr>
        <p:spPr>
          <a:xfrm>
            <a:off x="869950" y="1231265"/>
            <a:ext cx="3870325" cy="1256030"/>
          </a:xfrm>
          <a:prstGeom prst="rect">
            <a:avLst/>
          </a:pr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5" name="文本框 4"/>
          <p:cNvSpPr txBox="1"/>
          <p:nvPr/>
        </p:nvSpPr>
        <p:spPr>
          <a:xfrm>
            <a:off x="981075" y="1310005"/>
            <a:ext cx="3870325" cy="1177290"/>
          </a:xfrm>
          <a:prstGeom prst="rect">
            <a:avLst/>
          </a:prstGeom>
          <a:noFill/>
        </p:spPr>
        <p:txBody>
          <a:bodyPr wrap="square">
            <a:noAutofit/>
          </a:bodyPr>
          <a:lstStyle/>
          <a:p>
            <a:pPr lvl="0">
              <a:lnSpc>
                <a:spcPts val="1650"/>
              </a:lnSpc>
              <a:spcBef>
                <a:spcPts val="1200"/>
              </a:spcBef>
              <a:spcAft>
                <a:spcPts val="1200"/>
              </a:spcAft>
            </a:pPr>
            <a:r>
              <a:rPr lang="en-US" altLang="zh-CN" b="1" dirty="0">
                <a:solidFill>
                  <a:srgbClr val="FFFFFF"/>
                </a:solidFill>
                <a:latin typeface="MiSans" pitchFamily="34" charset="-122"/>
                <a:ea typeface="MiSans" pitchFamily="34" charset="-122"/>
                <a:cs typeface="MiSans" pitchFamily="34" charset="-120"/>
              </a:rPr>
              <a:t>File: </a:t>
            </a:r>
            <a:r>
              <a:rPr lang="en-US" altLang="zh-CN" b="1" dirty="0" err="1">
                <a:solidFill>
                  <a:srgbClr val="FFFFFF"/>
                </a:solidFill>
                <a:latin typeface="MiSans" pitchFamily="34" charset="-122"/>
                <a:ea typeface="MiSans" pitchFamily="34" charset="-122"/>
                <a:cs typeface="MiSans" pitchFamily="34" charset="-120"/>
              </a:rPr>
              <a:t>Cargo.toml</a:t>
            </a:r>
            <a:endParaRPr lang="en-US" altLang="zh-CN" b="1" dirty="0">
              <a:solidFill>
                <a:srgbClr val="FFFFFF"/>
              </a:solidFill>
              <a:latin typeface="MiSans" pitchFamily="34" charset="-122"/>
              <a:ea typeface="MiSans" pitchFamily="34" charset="-122"/>
              <a:cs typeface="MiSans" pitchFamily="34" charset="-120"/>
            </a:endParaRPr>
          </a:p>
          <a:p>
            <a:pPr lvl="0">
              <a:lnSpc>
                <a:spcPts val="1650"/>
              </a:lnSpc>
              <a:spcBef>
                <a:spcPts val="1200"/>
              </a:spcBef>
              <a:spcAft>
                <a:spcPts val="1200"/>
              </a:spcAft>
            </a:pPr>
            <a:r>
              <a:rPr lang="en-US" altLang="zh-CN" b="1" dirty="0">
                <a:solidFill>
                  <a:srgbClr val="FFFFFF"/>
                </a:solidFill>
                <a:latin typeface="MiSans" pitchFamily="34" charset="-122"/>
                <a:ea typeface="MiSans" pitchFamily="34" charset="-122"/>
                <a:cs typeface="MiSans" pitchFamily="34" charset="-120"/>
              </a:rPr>
              <a:t>All necessary dependencies have been added</a:t>
            </a:r>
            <a:endParaRPr lang="en-US" altLang="zh-CN" b="1" dirty="0">
              <a:solidFill>
                <a:srgbClr val="FFFFFF"/>
              </a:solidFill>
              <a:latin typeface="MiSans" pitchFamily="34" charset="-122"/>
              <a:ea typeface="MiSans" pitchFamily="34" charset="-122"/>
              <a:cs typeface="MiSans" pitchFamily="34" charset="-120"/>
            </a:endParaRPr>
          </a:p>
          <a:p>
            <a:pPr lvl="0">
              <a:lnSpc>
                <a:spcPts val="1650"/>
              </a:lnSpc>
              <a:spcBef>
                <a:spcPts val="1200"/>
              </a:spcBef>
              <a:spcAft>
                <a:spcPts val="1200"/>
              </a:spcAft>
            </a:pPr>
            <a:endParaRPr kumimoji="0" lang="zh-CN" altLang="en-US"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9" name="图片 8"/>
          <p:cNvPicPr>
            <a:picLocks noChangeAspect="1"/>
          </p:cNvPicPr>
          <p:nvPr/>
        </p:nvPicPr>
        <p:blipFill>
          <a:blip r:embed="rId2"/>
          <a:stretch>
            <a:fillRect/>
          </a:stretch>
        </p:blipFill>
        <p:spPr>
          <a:xfrm>
            <a:off x="1393190" y="2586355"/>
            <a:ext cx="9015095" cy="39617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630" y="487045"/>
            <a:ext cx="7004685" cy="2000548"/>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Verification procedure</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4" name="Shape 0"/>
          <p:cNvSpPr/>
          <p:nvPr/>
        </p:nvSpPr>
        <p:spPr>
          <a:xfrm>
            <a:off x="6240238" y="532884"/>
            <a:ext cx="5262914" cy="772058"/>
          </a:xfrm>
          <a:prstGeom prst="rect">
            <a:avLst/>
          </a:pr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5" name="文本框 4"/>
          <p:cNvSpPr txBox="1"/>
          <p:nvPr/>
        </p:nvSpPr>
        <p:spPr>
          <a:xfrm>
            <a:off x="6413974" y="595094"/>
            <a:ext cx="4716356" cy="646331"/>
          </a:xfrm>
          <a:prstGeom prst="rect">
            <a:avLst/>
          </a:prstGeom>
          <a:noFill/>
        </p:spPr>
        <p:txBody>
          <a:bodyPr wrap="none" rtlCol="0">
            <a:spAutoFit/>
          </a:bodyPr>
          <a:lstStyle/>
          <a:p>
            <a:pPr lvl="0"/>
            <a:r>
              <a:rPr lang="en-US" altLang="zh-CN" b="1" dirty="0">
                <a:solidFill>
                  <a:srgbClr val="FFFFFF"/>
                </a:solidFill>
                <a:latin typeface="MiSans" pitchFamily="34" charset="-122"/>
                <a:ea typeface="MiSans" pitchFamily="34" charset="-122"/>
                <a:cs typeface="MiSans" pitchFamily="34" charset="-120"/>
              </a:rPr>
              <a:t>Create a verification program module </a:t>
            </a:r>
            <a:r>
              <a:rPr kumimoji="0" lang="zh-CN" altLang="en-US"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a:t>
            </a: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lvl="0"/>
            <a:r>
              <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src/verify_t3_t4.rs</a:t>
            </a:r>
            <a:endParaRPr kumimoji="0" lang="zh-CN" altLang="en-US"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6" name="图片 5" descr="QQ20251116-160759"/>
          <p:cNvPicPr>
            <a:picLocks noChangeAspect="1"/>
          </p:cNvPicPr>
          <p:nvPr/>
        </p:nvPicPr>
        <p:blipFill>
          <a:blip r:embed="rId2"/>
          <a:stretch>
            <a:fillRect/>
          </a:stretch>
        </p:blipFill>
        <p:spPr>
          <a:xfrm>
            <a:off x="15240" y="1343660"/>
            <a:ext cx="8239125" cy="4543425"/>
          </a:xfrm>
          <a:prstGeom prst="rect">
            <a:avLst/>
          </a:prstGeom>
        </p:spPr>
      </p:pic>
      <p:pic>
        <p:nvPicPr>
          <p:cNvPr id="7" name="图片 6" descr="QQ20251116-160811"/>
          <p:cNvPicPr>
            <a:picLocks noChangeAspect="1"/>
          </p:cNvPicPr>
          <p:nvPr/>
        </p:nvPicPr>
        <p:blipFill>
          <a:blip r:embed="rId3"/>
          <a:stretch>
            <a:fillRect/>
          </a:stretch>
        </p:blipFill>
        <p:spPr>
          <a:xfrm>
            <a:off x="4735830" y="1912620"/>
            <a:ext cx="7534275" cy="46005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QQ20251116-160825"/>
          <p:cNvPicPr>
            <a:picLocks noChangeAspect="1"/>
          </p:cNvPicPr>
          <p:nvPr/>
        </p:nvPicPr>
        <p:blipFill>
          <a:blip r:embed="rId1"/>
          <a:stretch>
            <a:fillRect/>
          </a:stretch>
        </p:blipFill>
        <p:spPr>
          <a:xfrm>
            <a:off x="-17780" y="8890"/>
            <a:ext cx="8738870" cy="3380105"/>
          </a:xfrm>
          <a:prstGeom prst="rect">
            <a:avLst/>
          </a:prstGeom>
        </p:spPr>
      </p:pic>
      <p:pic>
        <p:nvPicPr>
          <p:cNvPr id="3" name="图片 2" descr="QQ20251116-160825"/>
          <p:cNvPicPr>
            <a:picLocks noChangeAspect="1"/>
          </p:cNvPicPr>
          <p:nvPr/>
        </p:nvPicPr>
        <p:blipFill>
          <a:blip r:embed="rId1"/>
          <a:stretch>
            <a:fillRect/>
          </a:stretch>
        </p:blipFill>
        <p:spPr>
          <a:xfrm>
            <a:off x="-17780" y="3388995"/>
            <a:ext cx="8794115" cy="3451225"/>
          </a:xfrm>
          <a:prstGeom prst="rect">
            <a:avLst/>
          </a:prstGeom>
        </p:spPr>
      </p:pic>
      <p:sp>
        <p:nvSpPr>
          <p:cNvPr id="7" name="Shape 0"/>
          <p:cNvSpPr/>
          <p:nvPr/>
        </p:nvSpPr>
        <p:spPr>
          <a:xfrm>
            <a:off x="8968740" y="1197610"/>
            <a:ext cx="2907030" cy="3146425"/>
          </a:xfrm>
          <a:prstGeom prst="rect">
            <a:avLst/>
          </a:prstGeom>
          <a:solidFill>
            <a:srgbClr val="015DBB"/>
          </a:solidFill>
        </p:spPr>
        <p:txBody>
          <a:bodyPr/>
          <a:lstStyle/>
          <a:p>
            <a:pPr lvl="0"/>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The T3 log function verification has been implemented</a:t>
            </a:r>
            <a:endParaRPr lang="en-US" altLang="zh-CN" b="1" dirty="0">
              <a:solidFill>
                <a:srgbClr val="FFFFFF"/>
              </a:solidFill>
              <a:latin typeface="MiSans" pitchFamily="34" charset="-122"/>
              <a:ea typeface="MiSans" pitchFamily="34" charset="-122"/>
              <a:cs typeface="MiSans" pitchFamily="34" charset="-120"/>
            </a:endParaRPr>
          </a:p>
          <a:p>
            <a:pPr lvl="0"/>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The functional verification of the T4 metadata table has been achieved</a:t>
            </a:r>
            <a:endParaRPr lang="en-US" altLang="zh-CN" b="1" dirty="0">
              <a:solidFill>
                <a:srgbClr val="FFFFFF"/>
              </a:solidFill>
              <a:latin typeface="MiSans" pitchFamily="34" charset="-122"/>
              <a:ea typeface="MiSans" pitchFamily="34" charset="-122"/>
              <a:cs typeface="MiSans" pitchFamily="34" charset="-120"/>
            </a:endParaRPr>
          </a:p>
          <a:p>
            <a:pPr lvl="0"/>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QQ20251116-160834"/>
          <p:cNvPicPr>
            <a:picLocks noChangeAspect="1"/>
          </p:cNvPicPr>
          <p:nvPr/>
        </p:nvPicPr>
        <p:blipFill>
          <a:blip r:embed="rId1"/>
          <a:stretch>
            <a:fillRect/>
          </a:stretch>
        </p:blipFill>
        <p:spPr>
          <a:xfrm>
            <a:off x="1905" y="1310005"/>
            <a:ext cx="5901690" cy="5539740"/>
          </a:xfrm>
          <a:prstGeom prst="rect">
            <a:avLst/>
          </a:prstGeom>
        </p:spPr>
      </p:pic>
      <p:pic>
        <p:nvPicPr>
          <p:cNvPr id="3" name="图片 2" descr="QQ20251116-160843"/>
          <p:cNvPicPr>
            <a:picLocks noChangeAspect="1"/>
          </p:cNvPicPr>
          <p:nvPr/>
        </p:nvPicPr>
        <p:blipFill>
          <a:blip r:embed="rId2"/>
          <a:stretch>
            <a:fillRect/>
          </a:stretch>
        </p:blipFill>
        <p:spPr>
          <a:xfrm>
            <a:off x="5772785" y="1532255"/>
            <a:ext cx="6364605" cy="5317490"/>
          </a:xfrm>
          <a:prstGeom prst="rect">
            <a:avLst/>
          </a:prstGeom>
        </p:spPr>
      </p:pic>
      <p:sp>
        <p:nvSpPr>
          <p:cNvPr id="5" name="Text 0"/>
          <p:cNvSpPr/>
          <p:nvPr/>
        </p:nvSpPr>
        <p:spPr>
          <a:xfrm>
            <a:off x="595630" y="487045"/>
            <a:ext cx="7004685" cy="2000548"/>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Verification procedure</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Image 1" descr="https://kimi-img.moonshot.cn/pub/slides/slides_tmpl/image/25-09-08-12:55:42-d2v63jlnfo2stf9dk4rg.png"/>
          <p:cNvPicPr>
            <a:picLocks noChangeAspect="1"/>
          </p:cNvPicPr>
          <p:nvPr/>
        </p:nvPicPr>
        <p:blipFill>
          <a:blip r:embed="rId3"/>
          <a:stretch>
            <a:fillRect/>
          </a:stretch>
        </p:blipFill>
        <p:spPr>
          <a:xfrm>
            <a:off x="15240" y="487045"/>
            <a:ext cx="579755" cy="6521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2560955" y="2916555"/>
            <a:ext cx="7499350" cy="2306955"/>
          </a:xfrm>
          <a:prstGeom prst="rect">
            <a:avLst/>
          </a:prstGeom>
          <a:noFill/>
        </p:spPr>
        <p:txBody>
          <a:bodyPr wrap="square" lIns="91440" tIns="45720" rIns="91440" bIns="45720" rtlCol="0" anchor="t">
            <a:spAutoFit/>
          </a:bodyPr>
          <a:lstStyle/>
          <a:p>
            <a:pPr algn="ctr">
              <a:lnSpc>
                <a:spcPct val="100000"/>
              </a:lnSpc>
            </a:pPr>
            <a:r>
              <a:rPr lang="en-US" altLang="zh-CN" sz="4800" b="1" dirty="0">
                <a:solidFill>
                  <a:srgbClr val="015DBB"/>
                </a:solidFill>
                <a:latin typeface="MiSans Semibold" panose="00000700000000000000" charset="-122"/>
                <a:ea typeface="MiSans Semibold" panose="00000700000000000000" charset="-122"/>
                <a:sym typeface="+mn-ea"/>
              </a:rPr>
              <a:t>Project Initialization </a:t>
            </a:r>
            <a:endParaRPr lang="en-US" altLang="zh-CN" sz="4800" b="1" dirty="0">
              <a:solidFill>
                <a:srgbClr val="015DBB"/>
              </a:solidFill>
              <a:latin typeface="MiSans Semibold" panose="00000700000000000000" charset="-122"/>
              <a:ea typeface="MiSans Semibold" panose="00000700000000000000" charset="-122"/>
              <a:sym typeface="+mn-ea"/>
            </a:endParaRPr>
          </a:p>
          <a:p>
            <a:pPr algn="ctr">
              <a:lnSpc>
                <a:spcPct val="100000"/>
              </a:lnSpc>
            </a:pPr>
            <a:r>
              <a:rPr lang="en-US" altLang="zh-CN" sz="4800" b="1" dirty="0">
                <a:solidFill>
                  <a:srgbClr val="015DBB"/>
                </a:solidFill>
                <a:latin typeface="MiSans Semibold" panose="00000700000000000000" charset="-122"/>
                <a:ea typeface="MiSans Semibold" panose="00000700000000000000" charset="-122"/>
                <a:sym typeface="+mn-ea"/>
              </a:rPr>
              <a:t>&amp;   </a:t>
            </a:r>
            <a:endParaRPr lang="en-US" altLang="zh-CN" sz="4800" b="1" dirty="0">
              <a:solidFill>
                <a:srgbClr val="015DBB"/>
              </a:solidFill>
              <a:latin typeface="MiSans Semibold" panose="00000700000000000000" charset="-122"/>
              <a:ea typeface="MiSans Semibold" panose="00000700000000000000" charset="-122"/>
              <a:sym typeface="+mn-ea"/>
            </a:endParaRPr>
          </a:p>
          <a:p>
            <a:pPr algn="ctr">
              <a:lnSpc>
                <a:spcPct val="100000"/>
              </a:lnSpc>
            </a:pPr>
            <a:r>
              <a:rPr lang="en-US" altLang="zh-CN" sz="4800" b="1" dirty="0">
                <a:solidFill>
                  <a:srgbClr val="015DBB"/>
                </a:solidFill>
                <a:latin typeface="MiSans Semibold" panose="00000700000000000000" charset="-122"/>
                <a:ea typeface="MiSans Semibold" panose="00000700000000000000" charset="-122"/>
                <a:sym typeface="+mn-ea"/>
              </a:rPr>
              <a:t>Base Framework Setup</a:t>
            </a:r>
            <a:endParaRPr lang="en-US" altLang="zh-CN" sz="4800" b="1" dirty="0">
              <a:solidFill>
                <a:srgbClr val="015DBB"/>
              </a:solidFill>
              <a:latin typeface="MiSans Semibold" panose="00000700000000000000" charset="-122"/>
              <a:ea typeface="MiSans Semibold" panose="00000700000000000000" charset="-122"/>
              <a:sym typeface="+mn-ea"/>
            </a:endParaRPr>
          </a:p>
        </p:txBody>
      </p:sp>
      <p:sp>
        <p:nvSpPr>
          <p:cNvPr id="4" name="Text 1"/>
          <p:cNvSpPr/>
          <p:nvPr/>
        </p:nvSpPr>
        <p:spPr>
          <a:xfrm>
            <a:off x="333216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01</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533400" y="1191895"/>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p:cNvSpPr/>
          <p:nvPr/>
        </p:nvSpPr>
        <p:spPr>
          <a:xfrm>
            <a:off x="595630" y="487045"/>
            <a:ext cx="7004685" cy="2000548"/>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Configure binary targets</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4" name="Shape 0"/>
          <p:cNvSpPr/>
          <p:nvPr/>
        </p:nvSpPr>
        <p:spPr>
          <a:xfrm>
            <a:off x="327660" y="1427480"/>
            <a:ext cx="3971290" cy="2225040"/>
          </a:xfrm>
          <a:prstGeom prst="rect">
            <a:avLst/>
          </a:pr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3" name="文本框 2"/>
          <p:cNvSpPr txBox="1"/>
          <p:nvPr/>
        </p:nvSpPr>
        <p:spPr>
          <a:xfrm>
            <a:off x="594995" y="1610430"/>
            <a:ext cx="3359267" cy="1754326"/>
          </a:xfrm>
          <a:prstGeom prst="rect">
            <a:avLst/>
          </a:prstGeom>
          <a:noFill/>
        </p:spPr>
        <p:txBody>
          <a:bodyPr wrap="square" rtlCol="0">
            <a:spAutoFit/>
          </a:bodyPr>
          <a:lstStyle/>
          <a:p>
            <a:pPr lvl="0"/>
            <a:r>
              <a:rPr lang="en-US" altLang="zh-CN" b="1" dirty="0">
                <a:solidFill>
                  <a:srgbClr val="FFFFFF"/>
                </a:solidFill>
                <a:latin typeface="MiSans" pitchFamily="34" charset="-122"/>
                <a:ea typeface="MiSans" pitchFamily="34" charset="-122"/>
                <a:cs typeface="MiSans" pitchFamily="34" charset="-120"/>
              </a:rPr>
              <a:t>Operation: Add the [[bin]] configuration in </a:t>
            </a:r>
            <a:r>
              <a:rPr lang="en-US" altLang="zh-CN" b="1" dirty="0" err="1">
                <a:solidFill>
                  <a:srgbClr val="FFFFFF"/>
                </a:solidFill>
                <a:latin typeface="MiSans" pitchFamily="34" charset="-122"/>
                <a:ea typeface="MiSans" pitchFamily="34" charset="-122"/>
                <a:cs typeface="MiSans" pitchFamily="34" charset="-120"/>
              </a:rPr>
              <a:t>Cargo.toml</a:t>
            </a:r>
            <a:endParaRPr lang="en-US" altLang="zh-CN" b="1" dirty="0">
              <a:solidFill>
                <a:srgbClr val="FFFFFF"/>
              </a:solidFill>
              <a:latin typeface="MiSans" pitchFamily="34" charset="-122"/>
              <a:ea typeface="MiSans" pitchFamily="34" charset="-122"/>
              <a:cs typeface="MiSans" pitchFamily="34" charset="-120"/>
            </a:endParaRPr>
          </a:p>
          <a:p>
            <a:pPr lvl="0"/>
            <a:endParaRPr lang="en-US" altLang="zh-CN" b="1" dirty="0">
              <a:solidFill>
                <a:srgbClr val="FFFFFF"/>
              </a:solidFill>
              <a:latin typeface="MiSans" pitchFamily="34" charset="-122"/>
              <a:ea typeface="MiSans" pitchFamily="34" charset="-122"/>
              <a:cs typeface="MiSans" pitchFamily="34" charset="-120"/>
            </a:endParaRPr>
          </a:p>
          <a:p>
            <a:pPr lvl="0"/>
            <a:r>
              <a:rPr lang="en-US" altLang="zh-CN" b="1" dirty="0">
                <a:solidFill>
                  <a:srgbClr val="FFFFFF"/>
                </a:solidFill>
                <a:latin typeface="MiSans" pitchFamily="34" charset="-122"/>
                <a:ea typeface="MiSans" pitchFamily="34" charset="-122"/>
                <a:cs typeface="MiSans" pitchFamily="34" charset="-120"/>
              </a:rPr>
              <a:t>An independent verification executable file has been created</a:t>
            </a: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7" name="图片 6" descr="10"/>
          <p:cNvPicPr>
            <a:picLocks noChangeAspect="1"/>
          </p:cNvPicPr>
          <p:nvPr/>
        </p:nvPicPr>
        <p:blipFill>
          <a:blip r:embed="rId2"/>
          <a:stretch>
            <a:fillRect/>
          </a:stretch>
        </p:blipFill>
        <p:spPr>
          <a:xfrm>
            <a:off x="4674235" y="2096770"/>
            <a:ext cx="6629400" cy="657225"/>
          </a:xfrm>
          <a:prstGeom prst="rect">
            <a:avLst/>
          </a:prstGeom>
        </p:spPr>
      </p:pic>
      <p:pic>
        <p:nvPicPr>
          <p:cNvPr id="8" name="图片 7" descr="11"/>
          <p:cNvPicPr>
            <a:picLocks noChangeAspect="1"/>
          </p:cNvPicPr>
          <p:nvPr/>
        </p:nvPicPr>
        <p:blipFill>
          <a:blip r:embed="rId3"/>
          <a:stretch>
            <a:fillRect/>
          </a:stretch>
        </p:blipFill>
        <p:spPr>
          <a:xfrm>
            <a:off x="523875" y="3950335"/>
            <a:ext cx="10481945" cy="25241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p:cNvSpPr/>
          <p:nvPr/>
        </p:nvSpPr>
        <p:spPr>
          <a:xfrm>
            <a:off x="594995" y="438467"/>
            <a:ext cx="7004685" cy="2000548"/>
          </a:xfrm>
          <a:prstGeom prst="rect">
            <a:avLst/>
          </a:prstGeom>
          <a:noFill/>
        </p:spPr>
        <p:txBody>
          <a:bodyPr wrap="square" lIns="91440" tIns="45720" rIns="91440" bIns="45720" rtlCol="0" anchor="t">
            <a:spAutoFit/>
          </a:bodyPr>
          <a:lstStyle/>
          <a:p>
            <a:pPr lvl="0"/>
            <a:r>
              <a:rPr lang="en-US" altLang="zh-CN" sz="3600" b="1" dirty="0">
                <a:solidFill>
                  <a:srgbClr val="015DBB"/>
                </a:solidFill>
                <a:latin typeface="MiSans" pitchFamily="34" charset="-122"/>
                <a:ea typeface="MiSans" pitchFamily="34" charset="-122"/>
                <a:cs typeface="MiSans" pitchFamily="34" charset="-120"/>
              </a:rPr>
              <a:t>Verify the entry and results</a:t>
            </a: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015DBB"/>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4" name="Shape 0"/>
          <p:cNvSpPr/>
          <p:nvPr/>
        </p:nvSpPr>
        <p:spPr>
          <a:xfrm>
            <a:off x="53216" y="2106276"/>
            <a:ext cx="4110411" cy="1033824"/>
          </a:xfrm>
          <a:prstGeom prst="rect">
            <a:avLst/>
          </a:pr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2" name="文本框 1"/>
          <p:cNvSpPr txBox="1"/>
          <p:nvPr/>
        </p:nvSpPr>
        <p:spPr>
          <a:xfrm>
            <a:off x="149225" y="2303443"/>
            <a:ext cx="3775393" cy="646331"/>
          </a:xfrm>
          <a:prstGeom prst="rect">
            <a:avLst/>
          </a:prstGeom>
          <a:noFill/>
        </p:spPr>
        <p:txBody>
          <a:bodyPr wrap="none" rtlCol="0">
            <a:spAutoFit/>
          </a:bodyPr>
          <a:lstStyle/>
          <a:p>
            <a:pPr lvl="0"/>
            <a:r>
              <a:rPr lang="en-US" altLang="zh-CN" b="1" dirty="0">
                <a:solidFill>
                  <a:srgbClr val="FFFFFF"/>
                </a:solidFill>
                <a:latin typeface="MiSans" pitchFamily="34" charset="-122"/>
                <a:ea typeface="MiSans" pitchFamily="34" charset="-122"/>
                <a:cs typeface="MiSans" pitchFamily="34" charset="-120"/>
              </a:rPr>
              <a:t>Verify the program entry file </a:t>
            </a:r>
            <a:r>
              <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 </a:t>
            </a: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lvl="0"/>
            <a:r>
              <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rPr>
              <a:t>src/verify_main.rs</a:t>
            </a: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7" name="图片 6" descr="QQ20251116-162350"/>
          <p:cNvPicPr>
            <a:picLocks noChangeAspect="1"/>
          </p:cNvPicPr>
          <p:nvPr/>
        </p:nvPicPr>
        <p:blipFill>
          <a:blip r:embed="rId2"/>
          <a:stretch>
            <a:fillRect/>
          </a:stretch>
        </p:blipFill>
        <p:spPr>
          <a:xfrm>
            <a:off x="305117" y="3429000"/>
            <a:ext cx="3693924" cy="2457450"/>
          </a:xfrm>
          <a:prstGeom prst="rect">
            <a:avLst/>
          </a:prstGeom>
        </p:spPr>
      </p:pic>
      <p:sp>
        <p:nvSpPr>
          <p:cNvPr id="8" name="Shape 0"/>
          <p:cNvSpPr/>
          <p:nvPr/>
        </p:nvSpPr>
        <p:spPr>
          <a:xfrm>
            <a:off x="7671434" y="438467"/>
            <a:ext cx="3588104" cy="465455"/>
          </a:xfrm>
          <a:prstGeom prst="rect">
            <a:avLst/>
          </a:prstGeom>
          <a:solidFill>
            <a:srgbClr val="015DBB"/>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等线" panose="02010600030101010101" charset="-122"/>
              <a:cs typeface="+mn-cs"/>
            </a:endParaRPr>
          </a:p>
        </p:txBody>
      </p:sp>
      <p:sp>
        <p:nvSpPr>
          <p:cNvPr id="9" name="文本框 8"/>
          <p:cNvSpPr txBox="1"/>
          <p:nvPr/>
        </p:nvSpPr>
        <p:spPr>
          <a:xfrm>
            <a:off x="7675489" y="487045"/>
            <a:ext cx="3655168" cy="369332"/>
          </a:xfrm>
          <a:prstGeom prst="rect">
            <a:avLst/>
          </a:prstGeom>
          <a:noFill/>
        </p:spPr>
        <p:txBody>
          <a:bodyPr wrap="none" rtlCol="0">
            <a:spAutoFit/>
          </a:bodyPr>
          <a:lstStyle/>
          <a:p>
            <a:pPr lvl="0"/>
            <a:r>
              <a:rPr lang="en-US" altLang="zh-CN" b="1" dirty="0">
                <a:solidFill>
                  <a:srgbClr val="FFFFFF"/>
                </a:solidFill>
                <a:latin typeface="MiSans" pitchFamily="34" charset="-122"/>
                <a:ea typeface="MiSans" pitchFamily="34" charset="-122"/>
                <a:cs typeface="MiSans" pitchFamily="34" charset="-120"/>
              </a:rPr>
              <a:t>The verification result shows</a:t>
            </a:r>
            <a:r>
              <a:rPr lang="zh-CN" altLang="en-US" b="1" dirty="0">
                <a:solidFill>
                  <a:srgbClr val="FFFFFF"/>
                </a:solidFill>
                <a:latin typeface="MiSans" pitchFamily="34" charset="-122"/>
                <a:ea typeface="MiSans" pitchFamily="34" charset="-122"/>
                <a:cs typeface="MiSans" pitchFamily="34" charset="-120"/>
              </a:rPr>
              <a:t>：</a:t>
            </a:r>
            <a:endParaRPr kumimoji="0" lang="en-US" altLang="zh-CN" sz="1800" b="1" i="0" u="none" strike="noStrike" kern="1200" cap="none" spc="0" normalizeH="0" baseline="0" noProof="0" dirty="0">
              <a:ln>
                <a:noFill/>
              </a:ln>
              <a:solidFill>
                <a:srgbClr val="FFFFFF"/>
              </a:solidFill>
              <a:effectLst/>
              <a:uLnTx/>
              <a:uFillTx/>
              <a:latin typeface="MiSans" pitchFamily="34" charset="-122"/>
              <a:ea typeface="MiSans" pitchFamily="34" charset="-122"/>
              <a:cs typeface="MiSans" pitchFamily="34" charset="-120"/>
            </a:endParaRPr>
          </a:p>
        </p:txBody>
      </p:sp>
      <p:pic>
        <p:nvPicPr>
          <p:cNvPr id="10" name="图片 9" descr="13"/>
          <p:cNvPicPr>
            <a:picLocks noChangeAspect="1"/>
          </p:cNvPicPr>
          <p:nvPr/>
        </p:nvPicPr>
        <p:blipFill>
          <a:blip r:embed="rId3"/>
          <a:stretch>
            <a:fillRect/>
          </a:stretch>
        </p:blipFill>
        <p:spPr>
          <a:xfrm>
            <a:off x="4646264" y="981392"/>
            <a:ext cx="7451090" cy="3952875"/>
          </a:xfrm>
          <a:prstGeom prst="rect">
            <a:avLst/>
          </a:prstGeom>
        </p:spPr>
      </p:pic>
      <p:pic>
        <p:nvPicPr>
          <p:cNvPr id="11" name="图片 10" descr="14"/>
          <p:cNvPicPr>
            <a:picLocks noChangeAspect="1"/>
          </p:cNvPicPr>
          <p:nvPr/>
        </p:nvPicPr>
        <p:blipFill>
          <a:blip r:embed="rId4"/>
          <a:stretch>
            <a:fillRect/>
          </a:stretch>
        </p:blipFill>
        <p:spPr>
          <a:xfrm>
            <a:off x="4649939" y="3900170"/>
            <a:ext cx="7510780" cy="29578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2188528" y="3239770"/>
            <a:ext cx="7814945" cy="1568450"/>
          </a:xfrm>
          <a:prstGeom prst="rect">
            <a:avLst/>
          </a:prstGeom>
          <a:noFill/>
        </p:spPr>
        <p:txBody>
          <a:bodyPr wrap="square" lIns="91440" tIns="45720" rIns="91440" bIns="45720" rtlCol="0" anchor="t">
            <a:spAutoFit/>
          </a:bodyPr>
          <a:lstStyle/>
          <a:p>
            <a:pPr algn="ctr">
              <a:lnSpc>
                <a:spcPct val="100000"/>
              </a:lnSpc>
              <a:buClrTx/>
              <a:buSzTx/>
              <a:buFontTx/>
            </a:pPr>
            <a:r>
              <a:rPr lang="en-US" sz="4800" b="1" dirty="0">
                <a:solidFill>
                  <a:srgbClr val="015DBB"/>
                </a:solidFill>
                <a:latin typeface="MiSans" pitchFamily="34" charset="-122"/>
                <a:ea typeface="MiSans" pitchFamily="34" charset="-122"/>
                <a:cs typeface="MiSans" pitchFamily="34" charset="-120"/>
              </a:rPr>
              <a:t>CLI Dual-Core:</a:t>
            </a:r>
            <a:endParaRPr lang="en-US" sz="4800" b="1" dirty="0">
              <a:solidFill>
                <a:srgbClr val="015DBB"/>
              </a:solidFill>
              <a:latin typeface="MiSans" pitchFamily="34" charset="-122"/>
              <a:ea typeface="MiSans" pitchFamily="34" charset="-122"/>
              <a:cs typeface="MiSans" pitchFamily="34" charset="-120"/>
            </a:endParaRPr>
          </a:p>
          <a:p>
            <a:pPr algn="ctr">
              <a:lnSpc>
                <a:spcPct val="100000"/>
              </a:lnSpc>
              <a:buClrTx/>
              <a:buSzTx/>
              <a:buFontTx/>
            </a:pPr>
            <a:r>
              <a:rPr lang="en-US" sz="4800" b="1" dirty="0">
                <a:solidFill>
                  <a:srgbClr val="015DBB"/>
                </a:solidFill>
                <a:latin typeface="MiSans" pitchFamily="34" charset="-122"/>
                <a:ea typeface="MiSans" pitchFamily="34" charset="-122"/>
                <a:cs typeface="MiSans" pitchFamily="34" charset="-120"/>
              </a:rPr>
              <a:t>Create and Verification</a:t>
            </a:r>
            <a:endParaRPr lang="en-US" sz="4800" b="1" dirty="0">
              <a:solidFill>
                <a:srgbClr val="015DBB"/>
              </a:solidFill>
              <a:latin typeface="MiSans" pitchFamily="34" charset="-122"/>
              <a:ea typeface="MiSans" pitchFamily="34" charset="-122"/>
              <a:cs typeface="MiSans" pitchFamily="34" charset="-120"/>
            </a:endParaRPr>
          </a:p>
        </p:txBody>
      </p:sp>
      <p:sp>
        <p:nvSpPr>
          <p:cNvPr id="4" name="Text 1"/>
          <p:cNvSpPr/>
          <p:nvPr/>
        </p:nvSpPr>
        <p:spPr>
          <a:xfrm>
            <a:off x="311753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03</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533400" y="1191895"/>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https://kimi-img.moonshot.cn/pub/slides/slides_tmpl/image/25-09-08-12:56:04-d2v63p5nfo2stf9dk590.png"/>
          <p:cNvPicPr>
            <a:picLocks noChangeAspect="1"/>
          </p:cNvPicPr>
          <p:nvPr>
            <p:custDataLst>
              <p:tags r:id="rId1"/>
            </p:custDataLst>
          </p:nvPr>
        </p:nvPicPr>
        <p:blipFill>
          <a:blip r:embed="rId2"/>
          <a:stretch>
            <a:fillRect/>
          </a:stretch>
        </p:blipFill>
        <p:spPr>
          <a:xfrm>
            <a:off x="550545" y="1780540"/>
            <a:ext cx="9658985" cy="4912995"/>
          </a:xfrm>
          <a:prstGeom prst="rect">
            <a:avLst/>
          </a:prstGeom>
        </p:spPr>
      </p:pic>
      <p:sp>
        <p:nvSpPr>
          <p:cNvPr id="5" name="Shape 0"/>
          <p:cNvSpPr/>
          <p:nvPr>
            <p:custDataLst>
              <p:tags r:id="rId3"/>
            </p:custDataLst>
          </p:nvPr>
        </p:nvSpPr>
        <p:spPr>
          <a:xfrm>
            <a:off x="647700" y="1221740"/>
            <a:ext cx="7677785" cy="462915"/>
          </a:xfrm>
          <a:prstGeom prst="ellipse">
            <a:avLst/>
          </a:prstGeom>
          <a:solidFill>
            <a:srgbClr val="015DBB"/>
          </a:solidFill>
        </p:spPr>
        <p:txBody>
          <a:bodyPr/>
          <a:lstStyle/>
          <a:p>
            <a:endParaRPr lang="zh-CN" altLang="en-US"/>
          </a:p>
        </p:txBody>
      </p:sp>
      <p:sp>
        <p:nvSpPr>
          <p:cNvPr id="6" name="Text 1"/>
          <p:cNvSpPr/>
          <p:nvPr/>
        </p:nvSpPr>
        <p:spPr>
          <a:xfrm>
            <a:off x="194310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5"/>
          <p:cNvSpPr/>
          <p:nvPr/>
        </p:nvSpPr>
        <p:spPr>
          <a:xfrm>
            <a:off x="913765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1" name="Text 6"/>
          <p:cNvSpPr/>
          <p:nvPr/>
        </p:nvSpPr>
        <p:spPr>
          <a:xfrm>
            <a:off x="594995" y="502920"/>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Define the Create.rs struct</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2" name="Image 3" descr="https://kimi-img.moonshot.cn/pub/slides/slides_tmpl/image/25-09-08-12:55:42-d2v63jlnfo2stf9dk4rg.png"/>
          <p:cNvPicPr>
            <a:picLocks noChangeAspect="1"/>
          </p:cNvPicPr>
          <p:nvPr/>
        </p:nvPicPr>
        <p:blipFill>
          <a:blip r:embed="rId4"/>
          <a:stretch>
            <a:fillRect/>
          </a:stretch>
        </p:blipFill>
        <p:spPr>
          <a:xfrm>
            <a:off x="15240" y="487045"/>
            <a:ext cx="579755" cy="652145"/>
          </a:xfrm>
          <a:prstGeom prst="rect">
            <a:avLst/>
          </a:prstGeom>
        </p:spPr>
      </p:pic>
      <p:sp>
        <p:nvSpPr>
          <p:cNvPr id="13" name="Text 7"/>
          <p:cNvSpPr/>
          <p:nvPr/>
        </p:nvSpPr>
        <p:spPr>
          <a:xfrm>
            <a:off x="8363585" y="1651000"/>
            <a:ext cx="4064000" cy="368300"/>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sp>
        <p:nvSpPr>
          <p:cNvPr id="15" name="Text 9"/>
          <p:cNvSpPr/>
          <p:nvPr>
            <p:custDataLst>
              <p:tags r:id="rId5"/>
            </p:custDataLst>
          </p:nvPr>
        </p:nvSpPr>
        <p:spPr>
          <a:xfrm>
            <a:off x="908050" y="1259205"/>
            <a:ext cx="7990840" cy="368300"/>
          </a:xfrm>
          <a:prstGeom prst="rect">
            <a:avLst/>
          </a:prstGeom>
          <a:noFill/>
        </p:spPr>
        <p:txBody>
          <a:bodyPr wrap="square" lIns="91440" tIns="45720" rIns="91440" bIns="45720" rtlCol="0" anchor="t">
            <a:spAutoFit/>
          </a:bodyPr>
          <a:lstStyle/>
          <a:p>
            <a:pPr algn="just">
              <a:lnSpc>
                <a:spcPct val="100000"/>
              </a:lnSpc>
            </a:pPr>
            <a:r>
              <a:rPr lang="en-US" altLang="zh-CN" dirty="0">
                <a:solidFill>
                  <a:schemeClr val="bg1"/>
                </a:solidFill>
                <a:latin typeface="MiSans" pitchFamily="34" charset="-122"/>
                <a:ea typeface="MiSans" pitchFamily="34" charset="-122"/>
              </a:rPr>
              <a:t>CoreCore design of the struct (clap v4 command parameters)</a:t>
            </a:r>
            <a:endParaRPr lang="en-US" altLang="zh-CN" dirty="0">
              <a:solidFill>
                <a:schemeClr val="bg1"/>
              </a:solidFill>
              <a:latin typeface="MiSans" pitchFamily="34" charset="-122"/>
              <a:ea typeface="MiSans" pitchFamily="34" charset="-122"/>
            </a:endParaRPr>
          </a:p>
        </p:txBody>
      </p:sp>
      <p:pic>
        <p:nvPicPr>
          <p:cNvPr id="2" name="图片 1" descr="1"/>
          <p:cNvPicPr>
            <a:picLocks noChangeAspect="1"/>
          </p:cNvPicPr>
          <p:nvPr/>
        </p:nvPicPr>
        <p:blipFill>
          <a:blip r:embed="rId6"/>
          <a:stretch>
            <a:fillRect/>
          </a:stretch>
        </p:blipFill>
        <p:spPr>
          <a:xfrm>
            <a:off x="795655" y="1950720"/>
            <a:ext cx="9105265" cy="45656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1"/>
          <p:cNvSpPr/>
          <p:nvPr/>
        </p:nvSpPr>
        <p:spPr>
          <a:xfrm>
            <a:off x="194310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5"/>
          <p:cNvSpPr/>
          <p:nvPr/>
        </p:nvSpPr>
        <p:spPr>
          <a:xfrm>
            <a:off x="913765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3" name="Text 7"/>
          <p:cNvSpPr/>
          <p:nvPr/>
        </p:nvSpPr>
        <p:spPr>
          <a:xfrm>
            <a:off x="8363585" y="1651000"/>
            <a:ext cx="4064000" cy="174625"/>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sp>
        <p:nvSpPr>
          <p:cNvPr id="24" name="Shape 0"/>
          <p:cNvSpPr/>
          <p:nvPr>
            <p:custDataLst>
              <p:tags r:id="rId1"/>
            </p:custDataLst>
          </p:nvPr>
        </p:nvSpPr>
        <p:spPr>
          <a:xfrm>
            <a:off x="237490" y="221615"/>
            <a:ext cx="5738495" cy="441325"/>
          </a:xfrm>
          <a:prstGeom prst="ellipse">
            <a:avLst/>
          </a:prstGeom>
          <a:solidFill>
            <a:srgbClr val="015DBB"/>
          </a:solidFill>
        </p:spPr>
        <p:txBody>
          <a:bodyPr/>
          <a:lstStyle/>
          <a:p>
            <a:endParaRPr lang="zh-CN" altLang="en-US"/>
          </a:p>
        </p:txBody>
      </p:sp>
      <p:sp>
        <p:nvSpPr>
          <p:cNvPr id="25" name="Text 9"/>
          <p:cNvSpPr/>
          <p:nvPr>
            <p:custDataLst>
              <p:tags r:id="rId2"/>
            </p:custDataLst>
          </p:nvPr>
        </p:nvSpPr>
        <p:spPr>
          <a:xfrm>
            <a:off x="714375" y="262890"/>
            <a:ext cx="6769100" cy="368300"/>
          </a:xfrm>
          <a:prstGeom prst="rect">
            <a:avLst/>
          </a:prstGeom>
          <a:noFill/>
        </p:spPr>
        <p:txBody>
          <a:bodyPr wrap="square" lIns="91440" tIns="45720" rIns="91440" bIns="45720" rtlCol="0" anchor="t">
            <a:spAutoFit/>
          </a:bodyPr>
          <a:lstStyle/>
          <a:p>
            <a:pPr algn="just">
              <a:lnSpc>
                <a:spcPct val="100000"/>
              </a:lnSpc>
            </a:pPr>
            <a:r>
              <a:rPr lang="en-US" altLang="zh-CN" dirty="0">
                <a:solidFill>
                  <a:schemeClr val="bg1"/>
                </a:solidFill>
                <a:latin typeface="MiSans" pitchFamily="34" charset="-122"/>
                <a:ea typeface="MiSans" pitchFamily="34" charset="-122"/>
              </a:rPr>
              <a:t>Core Logic (Core Steps of the run Method)</a:t>
            </a:r>
            <a:endParaRPr lang="en-US" altLang="zh-CN" dirty="0">
              <a:solidFill>
                <a:schemeClr val="bg1"/>
              </a:solidFill>
              <a:latin typeface="MiSans" pitchFamily="34" charset="-122"/>
              <a:ea typeface="MiSans" pitchFamily="34" charset="-122"/>
            </a:endParaRPr>
          </a:p>
        </p:txBody>
      </p:sp>
      <p:pic>
        <p:nvPicPr>
          <p:cNvPr id="26" name="Image 2" descr="https://kimi-img.moonshot.cn/pub/slides/slides_tmpl/image/25-09-08-12:56:04-d2v63p5nfo2stf9dk590.png"/>
          <p:cNvPicPr>
            <a:picLocks noChangeAspect="1"/>
          </p:cNvPicPr>
          <p:nvPr>
            <p:custDataLst>
              <p:tags r:id="rId3"/>
            </p:custDataLst>
          </p:nvPr>
        </p:nvPicPr>
        <p:blipFill>
          <a:blip r:embed="rId4"/>
          <a:stretch>
            <a:fillRect/>
          </a:stretch>
        </p:blipFill>
        <p:spPr>
          <a:xfrm>
            <a:off x="5817870" y="1346200"/>
            <a:ext cx="6308725" cy="2526030"/>
          </a:xfrm>
          <a:prstGeom prst="rect">
            <a:avLst/>
          </a:prstGeom>
        </p:spPr>
      </p:pic>
      <p:grpSp>
        <p:nvGrpSpPr>
          <p:cNvPr id="44" name="组合 43"/>
          <p:cNvGrpSpPr/>
          <p:nvPr/>
        </p:nvGrpSpPr>
        <p:grpSpPr>
          <a:xfrm>
            <a:off x="160655" y="808355"/>
            <a:ext cx="3131185" cy="465455"/>
            <a:chOff x="341" y="1249"/>
            <a:chExt cx="3995" cy="733"/>
          </a:xfrm>
        </p:grpSpPr>
        <p:sp>
          <p:nvSpPr>
            <p:cNvPr id="28" name="Shape 0"/>
            <p:cNvSpPr/>
            <p:nvPr/>
          </p:nvSpPr>
          <p:spPr>
            <a:xfrm>
              <a:off x="374" y="1249"/>
              <a:ext cx="3166" cy="733"/>
            </a:xfrm>
            <a:prstGeom prst="rect">
              <a:avLst/>
            </a:prstGeom>
            <a:solidFill>
              <a:srgbClr val="015DBB"/>
            </a:solidFill>
          </p:spPr>
          <p:txBody>
            <a:bodyPr/>
            <a:lstStyle/>
            <a:p>
              <a:endParaRPr lang="en-US" altLang="zh-CN" b="1" dirty="0">
                <a:solidFill>
                  <a:srgbClr val="FFFFFF"/>
                </a:solidFill>
                <a:latin typeface="MiSans" pitchFamily="34" charset="-122"/>
                <a:ea typeface="MiSans" pitchFamily="34" charset="-122"/>
                <a:cs typeface="MiSans" pitchFamily="34" charset="-120"/>
              </a:endParaRPr>
            </a:p>
            <a:p>
              <a:endParaRPr lang="zh-CN" altLang="en-US" dirty="0"/>
            </a:p>
          </p:txBody>
        </p:sp>
        <p:sp>
          <p:nvSpPr>
            <p:cNvPr id="29" name="文本框 28"/>
            <p:cNvSpPr txBox="1"/>
            <p:nvPr/>
          </p:nvSpPr>
          <p:spPr>
            <a:xfrm>
              <a:off x="341" y="1325"/>
              <a:ext cx="3995" cy="580"/>
            </a:xfrm>
            <a:prstGeom prst="rect">
              <a:avLst/>
            </a:prstGeom>
            <a:noFill/>
          </p:spPr>
          <p:txBody>
            <a:bodyPr wrap="square" rtlCol="0">
              <a:spAutoFit/>
            </a:bodyPr>
            <a:lstStyle/>
            <a:p>
              <a:pPr algn="l"/>
              <a:r>
                <a:rPr lang="en-US" altLang="zh-CN" b="1" dirty="0">
                  <a:solidFill>
                    <a:srgbClr val="FFFFFF"/>
                  </a:solidFill>
                  <a:latin typeface="MiSans" pitchFamily="34" charset="-122"/>
                  <a:ea typeface="MiSans" pitchFamily="34" charset="-122"/>
                  <a:cs typeface="MiSans" pitchFamily="34" charset="-120"/>
                </a:rPr>
                <a:t>1.Name Validity Check</a:t>
              </a:r>
              <a:endParaRPr lang="en-US" altLang="zh-CN" b="1" dirty="0">
                <a:solidFill>
                  <a:srgbClr val="FFFFFF"/>
                </a:solidFill>
                <a:latin typeface="MiSans" pitchFamily="34" charset="-122"/>
                <a:ea typeface="MiSans" pitchFamily="34" charset="-122"/>
                <a:cs typeface="MiSans" pitchFamily="34" charset="-120"/>
              </a:endParaRPr>
            </a:p>
          </p:txBody>
        </p:sp>
      </p:grpSp>
      <p:pic>
        <p:nvPicPr>
          <p:cNvPr id="30" name="Image 2" descr="https://kimi-img.moonshot.cn/pub/slides/slides_tmpl/image/25-09-08-12:56:04-d2v63p5nfo2stf9dk590.png"/>
          <p:cNvPicPr>
            <a:picLocks noChangeAspect="1"/>
          </p:cNvPicPr>
          <p:nvPr>
            <p:custDataLst>
              <p:tags r:id="rId5"/>
            </p:custDataLst>
          </p:nvPr>
        </p:nvPicPr>
        <p:blipFill>
          <a:blip r:embed="rId4"/>
          <a:stretch>
            <a:fillRect/>
          </a:stretch>
        </p:blipFill>
        <p:spPr>
          <a:xfrm>
            <a:off x="160655" y="1381125"/>
            <a:ext cx="5564505" cy="1631950"/>
          </a:xfrm>
          <a:prstGeom prst="rect">
            <a:avLst/>
          </a:prstGeom>
        </p:spPr>
      </p:pic>
      <p:pic>
        <p:nvPicPr>
          <p:cNvPr id="31" name="图片 30" descr="2"/>
          <p:cNvPicPr>
            <a:picLocks noChangeAspect="1"/>
          </p:cNvPicPr>
          <p:nvPr/>
        </p:nvPicPr>
        <p:blipFill>
          <a:blip r:embed="rId6"/>
          <a:stretch>
            <a:fillRect/>
          </a:stretch>
        </p:blipFill>
        <p:spPr>
          <a:xfrm>
            <a:off x="284480" y="1520825"/>
            <a:ext cx="5284470" cy="1350645"/>
          </a:xfrm>
          <a:prstGeom prst="rect">
            <a:avLst/>
          </a:prstGeom>
        </p:spPr>
      </p:pic>
      <p:grpSp>
        <p:nvGrpSpPr>
          <p:cNvPr id="41" name="组合 40"/>
          <p:cNvGrpSpPr/>
          <p:nvPr/>
        </p:nvGrpSpPr>
        <p:grpSpPr>
          <a:xfrm>
            <a:off x="5897427" y="793115"/>
            <a:ext cx="8326120" cy="465455"/>
            <a:chOff x="9950" y="1231"/>
            <a:chExt cx="7382" cy="733"/>
          </a:xfrm>
        </p:grpSpPr>
        <p:sp>
          <p:nvSpPr>
            <p:cNvPr id="34" name="Shape 0"/>
            <p:cNvSpPr/>
            <p:nvPr/>
          </p:nvSpPr>
          <p:spPr>
            <a:xfrm>
              <a:off x="9977" y="1231"/>
              <a:ext cx="3331" cy="733"/>
            </a:xfrm>
            <a:prstGeom prst="rect">
              <a:avLst/>
            </a:prstGeom>
            <a:solidFill>
              <a:srgbClr val="015DBB"/>
            </a:solidFill>
          </p:spPr>
          <p:txBody>
            <a:bodyPr/>
            <a:lstStyle/>
            <a:p>
              <a:endParaRPr lang="en-US" altLang="zh-CN" b="1" dirty="0">
                <a:solidFill>
                  <a:srgbClr val="FFFFFF"/>
                </a:solidFill>
                <a:latin typeface="MiSans" pitchFamily="34" charset="-122"/>
                <a:ea typeface="MiSans" pitchFamily="34" charset="-122"/>
                <a:cs typeface="MiSans" pitchFamily="34" charset="-120"/>
              </a:endParaRPr>
            </a:p>
            <a:p>
              <a:endParaRPr lang="zh-CN" altLang="en-US" dirty="0"/>
            </a:p>
          </p:txBody>
        </p:sp>
        <p:sp>
          <p:nvSpPr>
            <p:cNvPr id="35" name="文本框 34"/>
            <p:cNvSpPr txBox="1"/>
            <p:nvPr/>
          </p:nvSpPr>
          <p:spPr>
            <a:xfrm>
              <a:off x="9950" y="1320"/>
              <a:ext cx="7382" cy="580"/>
            </a:xfrm>
            <a:prstGeom prst="rect">
              <a:avLst/>
            </a:prstGeom>
            <a:noFill/>
          </p:spPr>
          <p:txBody>
            <a:bodyPr wrap="square" rtlCol="0">
              <a:spAutoFit/>
            </a:bodyPr>
            <a:lstStyle/>
            <a:p>
              <a:pPr algn="l"/>
              <a:r>
                <a:rPr lang="en-US" altLang="zh-CN" b="1" dirty="0">
                  <a:solidFill>
                    <a:srgbClr val="FFFFFF"/>
                  </a:solidFill>
                  <a:latin typeface="MiSans" pitchFamily="34" charset="-122"/>
                  <a:ea typeface="MiSans" pitchFamily="34" charset="-122"/>
                  <a:cs typeface="MiSans" pitchFamily="34" charset="-120"/>
                </a:rPr>
                <a:t>2.Timestamp and Path Generation</a:t>
              </a:r>
              <a:endParaRPr lang="en-US" altLang="zh-CN" b="1" dirty="0">
                <a:solidFill>
                  <a:srgbClr val="FFFFFF"/>
                </a:solidFill>
                <a:latin typeface="MiSans" pitchFamily="34" charset="-122"/>
                <a:ea typeface="MiSans" pitchFamily="34" charset="-122"/>
                <a:cs typeface="MiSans" pitchFamily="34" charset="-120"/>
              </a:endParaRPr>
            </a:p>
          </p:txBody>
        </p:sp>
      </p:grpSp>
      <p:grpSp>
        <p:nvGrpSpPr>
          <p:cNvPr id="42" name="组合 41"/>
          <p:cNvGrpSpPr/>
          <p:nvPr/>
        </p:nvGrpSpPr>
        <p:grpSpPr>
          <a:xfrm>
            <a:off x="186055" y="3406775"/>
            <a:ext cx="3837305" cy="465455"/>
            <a:chOff x="13877" y="1307"/>
            <a:chExt cx="3707" cy="733"/>
          </a:xfrm>
        </p:grpSpPr>
        <p:sp>
          <p:nvSpPr>
            <p:cNvPr id="36" name="Shape 0"/>
            <p:cNvSpPr/>
            <p:nvPr/>
          </p:nvSpPr>
          <p:spPr>
            <a:xfrm>
              <a:off x="13887" y="1307"/>
              <a:ext cx="3507" cy="733"/>
            </a:xfrm>
            <a:prstGeom prst="rect">
              <a:avLst/>
            </a:prstGeom>
            <a:solidFill>
              <a:srgbClr val="015DBB"/>
            </a:solidFill>
          </p:spPr>
          <p:txBody>
            <a:bodyPr/>
            <a:lstStyle/>
            <a:p>
              <a:endParaRPr lang="en-US" altLang="zh-CN" b="1" dirty="0">
                <a:solidFill>
                  <a:srgbClr val="FFFFFF"/>
                </a:solidFill>
                <a:latin typeface="MiSans" pitchFamily="34" charset="-122"/>
                <a:ea typeface="MiSans" pitchFamily="34" charset="-122"/>
                <a:cs typeface="MiSans" pitchFamily="34" charset="-120"/>
              </a:endParaRPr>
            </a:p>
            <a:p>
              <a:endParaRPr lang="zh-CN" altLang="en-US" dirty="0"/>
            </a:p>
          </p:txBody>
        </p:sp>
        <p:sp>
          <p:nvSpPr>
            <p:cNvPr id="37" name="文本框 36"/>
            <p:cNvSpPr txBox="1"/>
            <p:nvPr/>
          </p:nvSpPr>
          <p:spPr>
            <a:xfrm>
              <a:off x="13877" y="1383"/>
              <a:ext cx="3707" cy="580"/>
            </a:xfrm>
            <a:prstGeom prst="rect">
              <a:avLst/>
            </a:prstGeom>
            <a:noFill/>
          </p:spPr>
          <p:txBody>
            <a:bodyPr wrap="square" rtlCol="0">
              <a:spAutoFit/>
            </a:bodyPr>
            <a:lstStyle/>
            <a:p>
              <a:pPr algn="l"/>
              <a:r>
                <a:rPr lang="en-US" altLang="zh-CN" b="1" dirty="0">
                  <a:solidFill>
                    <a:srgbClr val="FFFFFF"/>
                  </a:solidFill>
                  <a:latin typeface="MiSans" pitchFamily="34" charset="-122"/>
                  <a:ea typeface="MiSans" pitchFamily="34" charset="-122"/>
                  <a:cs typeface="MiSans" pitchFamily="34" charset="-120"/>
                </a:rPr>
                <a:t>3.Built-in SQL Template Writing</a:t>
              </a:r>
              <a:endParaRPr lang="en-US" altLang="zh-CN" b="1" dirty="0">
                <a:solidFill>
                  <a:srgbClr val="FFFFFF"/>
                </a:solidFill>
                <a:latin typeface="MiSans" pitchFamily="34" charset="-122"/>
                <a:ea typeface="MiSans" pitchFamily="34" charset="-122"/>
                <a:cs typeface="MiSans" pitchFamily="34" charset="-120"/>
              </a:endParaRPr>
            </a:p>
          </p:txBody>
        </p:sp>
      </p:grpSp>
      <p:grpSp>
        <p:nvGrpSpPr>
          <p:cNvPr id="43" name="组合 42"/>
          <p:cNvGrpSpPr/>
          <p:nvPr/>
        </p:nvGrpSpPr>
        <p:grpSpPr>
          <a:xfrm>
            <a:off x="6644005" y="3959860"/>
            <a:ext cx="2025015" cy="465455"/>
            <a:chOff x="15860" y="273"/>
            <a:chExt cx="2099" cy="733"/>
          </a:xfrm>
        </p:grpSpPr>
        <p:sp>
          <p:nvSpPr>
            <p:cNvPr id="38" name="Shape 0"/>
            <p:cNvSpPr/>
            <p:nvPr/>
          </p:nvSpPr>
          <p:spPr>
            <a:xfrm>
              <a:off x="15860" y="273"/>
              <a:ext cx="1672" cy="733"/>
            </a:xfrm>
            <a:prstGeom prst="rect">
              <a:avLst/>
            </a:prstGeom>
            <a:solidFill>
              <a:srgbClr val="015DBB"/>
            </a:solidFill>
          </p:spPr>
          <p:txBody>
            <a:bodyPr/>
            <a:lstStyle/>
            <a:p>
              <a:endParaRPr lang="en-US" altLang="zh-CN" b="1" dirty="0">
                <a:solidFill>
                  <a:srgbClr val="FFFFFF"/>
                </a:solidFill>
                <a:latin typeface="MiSans" pitchFamily="34" charset="-122"/>
                <a:ea typeface="MiSans" pitchFamily="34" charset="-122"/>
                <a:cs typeface="MiSans" pitchFamily="34" charset="-120"/>
              </a:endParaRPr>
            </a:p>
            <a:p>
              <a:endParaRPr lang="zh-CN" altLang="en-US" dirty="0"/>
            </a:p>
          </p:txBody>
        </p:sp>
        <p:sp>
          <p:nvSpPr>
            <p:cNvPr id="39" name="文本框 38"/>
            <p:cNvSpPr txBox="1"/>
            <p:nvPr/>
          </p:nvSpPr>
          <p:spPr>
            <a:xfrm>
              <a:off x="15860" y="359"/>
              <a:ext cx="2099" cy="580"/>
            </a:xfrm>
            <a:prstGeom prst="rect">
              <a:avLst/>
            </a:prstGeom>
            <a:noFill/>
          </p:spPr>
          <p:txBody>
            <a:bodyPr wrap="square" rtlCol="0">
              <a:spAutoFit/>
            </a:bodyPr>
            <a:lstStyle/>
            <a:p>
              <a:pPr algn="l"/>
              <a:r>
                <a:rPr lang="en-US" altLang="zh-CN" b="1" dirty="0">
                  <a:solidFill>
                    <a:srgbClr val="FFFFFF"/>
                  </a:solidFill>
                  <a:latin typeface="MiSans" pitchFamily="34" charset="-122"/>
                  <a:ea typeface="MiSans" pitchFamily="34" charset="-122"/>
                  <a:cs typeface="MiSans" pitchFamily="34" charset="-120"/>
                </a:rPr>
                <a:t>4.Log Output</a:t>
              </a:r>
              <a:endParaRPr lang="en-US" altLang="zh-CN" b="1" dirty="0">
                <a:solidFill>
                  <a:srgbClr val="FFFFFF"/>
                </a:solidFill>
                <a:latin typeface="MiSans" pitchFamily="34" charset="-122"/>
                <a:ea typeface="MiSans" pitchFamily="34" charset="-122"/>
                <a:cs typeface="MiSans" pitchFamily="34" charset="-120"/>
              </a:endParaRPr>
            </a:p>
          </p:txBody>
        </p:sp>
      </p:grpSp>
      <p:pic>
        <p:nvPicPr>
          <p:cNvPr id="45" name="Image 2" descr="https://kimi-img.moonshot.cn/pub/slides/slides_tmpl/image/25-09-08-12:56:04-d2v63p5nfo2stf9dk590.png"/>
          <p:cNvPicPr>
            <a:picLocks noChangeAspect="1"/>
          </p:cNvPicPr>
          <p:nvPr>
            <p:custDataLst>
              <p:tags r:id="rId7"/>
            </p:custDataLst>
          </p:nvPr>
        </p:nvPicPr>
        <p:blipFill>
          <a:blip r:embed="rId4"/>
          <a:stretch>
            <a:fillRect/>
          </a:stretch>
        </p:blipFill>
        <p:spPr>
          <a:xfrm>
            <a:off x="97155" y="3932555"/>
            <a:ext cx="6402705" cy="2832735"/>
          </a:xfrm>
          <a:prstGeom prst="rect">
            <a:avLst/>
          </a:prstGeom>
        </p:spPr>
      </p:pic>
      <p:pic>
        <p:nvPicPr>
          <p:cNvPr id="46" name="Image 2" descr="https://kimi-img.moonshot.cn/pub/slides/slides_tmpl/image/25-09-08-12:56:04-d2v63p5nfo2stf9dk590.png"/>
          <p:cNvPicPr>
            <a:picLocks noChangeAspect="1"/>
          </p:cNvPicPr>
          <p:nvPr>
            <p:custDataLst>
              <p:tags r:id="rId8"/>
            </p:custDataLst>
          </p:nvPr>
        </p:nvPicPr>
        <p:blipFill>
          <a:blip r:embed="rId4"/>
          <a:stretch>
            <a:fillRect/>
          </a:stretch>
        </p:blipFill>
        <p:spPr>
          <a:xfrm>
            <a:off x="6635115" y="4513580"/>
            <a:ext cx="5491480" cy="2019935"/>
          </a:xfrm>
          <a:prstGeom prst="rect">
            <a:avLst/>
          </a:prstGeom>
        </p:spPr>
      </p:pic>
      <p:pic>
        <p:nvPicPr>
          <p:cNvPr id="47" name="图片 46" descr="3"/>
          <p:cNvPicPr>
            <a:picLocks noChangeAspect="1"/>
          </p:cNvPicPr>
          <p:nvPr/>
        </p:nvPicPr>
        <p:blipFill>
          <a:blip r:embed="rId9"/>
          <a:srcRect t="10526"/>
          <a:stretch>
            <a:fillRect/>
          </a:stretch>
        </p:blipFill>
        <p:spPr>
          <a:xfrm>
            <a:off x="5976620" y="1484630"/>
            <a:ext cx="5991225" cy="2261235"/>
          </a:xfrm>
          <a:prstGeom prst="rect">
            <a:avLst/>
          </a:prstGeom>
        </p:spPr>
      </p:pic>
      <p:pic>
        <p:nvPicPr>
          <p:cNvPr id="48" name="图片 47" descr="4"/>
          <p:cNvPicPr>
            <a:picLocks noChangeAspect="1"/>
          </p:cNvPicPr>
          <p:nvPr/>
        </p:nvPicPr>
        <p:blipFill>
          <a:blip r:embed="rId10"/>
          <a:srcRect t="11892"/>
          <a:stretch>
            <a:fillRect/>
          </a:stretch>
        </p:blipFill>
        <p:spPr>
          <a:xfrm>
            <a:off x="202565" y="4086860"/>
            <a:ext cx="6148070" cy="2543810"/>
          </a:xfrm>
          <a:prstGeom prst="rect">
            <a:avLst/>
          </a:prstGeom>
        </p:spPr>
      </p:pic>
      <p:pic>
        <p:nvPicPr>
          <p:cNvPr id="49" name="图片 48" descr="5"/>
          <p:cNvPicPr>
            <a:picLocks noChangeAspect="1"/>
          </p:cNvPicPr>
          <p:nvPr/>
        </p:nvPicPr>
        <p:blipFill>
          <a:blip r:embed="rId11"/>
          <a:stretch>
            <a:fillRect/>
          </a:stretch>
        </p:blipFill>
        <p:spPr>
          <a:xfrm>
            <a:off x="6768465" y="4652010"/>
            <a:ext cx="5200015" cy="17221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7-d2v63ktnfo2stf9dk50g.png"/>
          <p:cNvPicPr>
            <a:picLocks noChangeAspect="1"/>
          </p:cNvPicPr>
          <p:nvPr/>
        </p:nvPicPr>
        <p:blipFill>
          <a:blip r:embed="rId1"/>
          <a:stretch>
            <a:fillRect/>
          </a:stretch>
        </p:blipFill>
        <p:spPr>
          <a:xfrm>
            <a:off x="719455" y="1684020"/>
            <a:ext cx="10859770" cy="4676140"/>
          </a:xfrm>
          <a:prstGeom prst="rect">
            <a:avLst/>
          </a:prstGeom>
        </p:spPr>
      </p:pic>
      <p:sp>
        <p:nvSpPr>
          <p:cNvPr id="5" name="Text 1"/>
          <p:cNvSpPr/>
          <p:nvPr/>
        </p:nvSpPr>
        <p:spPr>
          <a:xfrm>
            <a:off x="595630" y="487045"/>
            <a:ext cx="11102975" cy="1175385"/>
          </a:xfrm>
          <a:prstGeom prst="rect">
            <a:avLst/>
          </a:prstGeom>
          <a:noFill/>
        </p:spPr>
        <p:txBody>
          <a:bodyPr wrap="square" lIns="91440" tIns="45720" rIns="91440" bIns="45720" rtlCol="0" anchor="t">
            <a:no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Project Integration: Command Registration and Executable Binary</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6" name="Image 2"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sp>
        <p:nvSpPr>
          <p:cNvPr id="7" name="Text 2"/>
          <p:cNvSpPr/>
          <p:nvPr/>
        </p:nvSpPr>
        <p:spPr>
          <a:xfrm>
            <a:off x="905510" y="1870075"/>
            <a:ext cx="6218555"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Unified Subcommand Management (src/cli/mod.rs)</a:t>
            </a:r>
            <a:endParaRPr lang="en-US" altLang="zh-CN" sz="1800" b="1" dirty="0">
              <a:solidFill>
                <a:srgbClr val="000000"/>
              </a:solidFill>
              <a:latin typeface="MiSans" pitchFamily="34" charset="-122"/>
              <a:ea typeface="MiSans" pitchFamily="34" charset="-122"/>
              <a:cs typeface="MiSans" pitchFamily="34" charset="-120"/>
            </a:endParaRPr>
          </a:p>
        </p:txBody>
      </p:sp>
      <p:pic>
        <p:nvPicPr>
          <p:cNvPr id="11" name="图片 10" descr="6"/>
          <p:cNvPicPr>
            <a:picLocks noChangeAspect="1"/>
          </p:cNvPicPr>
          <p:nvPr/>
        </p:nvPicPr>
        <p:blipFill>
          <a:blip r:embed="rId3"/>
          <a:stretch>
            <a:fillRect/>
          </a:stretch>
        </p:blipFill>
        <p:spPr>
          <a:xfrm>
            <a:off x="905510" y="2318385"/>
            <a:ext cx="10307320" cy="35744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7-d2v63ktnfo2stf9dk50g.png"/>
          <p:cNvPicPr>
            <a:picLocks noChangeAspect="1"/>
          </p:cNvPicPr>
          <p:nvPr/>
        </p:nvPicPr>
        <p:blipFill>
          <a:blip r:embed="rId1"/>
          <a:stretch>
            <a:fillRect/>
          </a:stretch>
        </p:blipFill>
        <p:spPr>
          <a:xfrm>
            <a:off x="385445" y="128905"/>
            <a:ext cx="11456670" cy="6595110"/>
          </a:xfrm>
          <a:prstGeom prst="rect">
            <a:avLst/>
          </a:prstGeom>
        </p:spPr>
      </p:pic>
      <p:sp>
        <p:nvSpPr>
          <p:cNvPr id="9" name="Text 4"/>
          <p:cNvSpPr/>
          <p:nvPr/>
        </p:nvSpPr>
        <p:spPr>
          <a:xfrm>
            <a:off x="559435" y="291465"/>
            <a:ext cx="6218555"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Entry Binding in main.rs</a:t>
            </a:r>
            <a:endParaRPr lang="en-US" altLang="zh-CN" sz="1800" b="1" dirty="0">
              <a:solidFill>
                <a:srgbClr val="000000"/>
              </a:solidFill>
              <a:latin typeface="MiSans" pitchFamily="34" charset="-122"/>
              <a:ea typeface="MiSans" pitchFamily="34" charset="-122"/>
              <a:cs typeface="MiSans" pitchFamily="34" charset="-120"/>
            </a:endParaRPr>
          </a:p>
        </p:txBody>
      </p:sp>
      <p:pic>
        <p:nvPicPr>
          <p:cNvPr id="4" name="图片 3" descr="7"/>
          <p:cNvPicPr>
            <a:picLocks noChangeAspect="1"/>
          </p:cNvPicPr>
          <p:nvPr/>
        </p:nvPicPr>
        <p:blipFill>
          <a:blip r:embed="rId2"/>
          <a:stretch>
            <a:fillRect/>
          </a:stretch>
        </p:blipFill>
        <p:spPr>
          <a:xfrm>
            <a:off x="643255" y="661035"/>
            <a:ext cx="10933430" cy="59232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7-d2v63ktnfo2stf9dk50g.png"/>
          <p:cNvPicPr>
            <a:picLocks noChangeAspect="1"/>
          </p:cNvPicPr>
          <p:nvPr/>
        </p:nvPicPr>
        <p:blipFill>
          <a:blip r:embed="rId1"/>
          <a:stretch>
            <a:fillRect/>
          </a:stretch>
        </p:blipFill>
        <p:spPr>
          <a:xfrm>
            <a:off x="712470" y="805815"/>
            <a:ext cx="10808335" cy="5539740"/>
          </a:xfrm>
          <a:prstGeom prst="rect">
            <a:avLst/>
          </a:prstGeom>
        </p:spPr>
      </p:pic>
      <p:sp>
        <p:nvSpPr>
          <p:cNvPr id="7" name="Text 2"/>
          <p:cNvSpPr/>
          <p:nvPr/>
        </p:nvSpPr>
        <p:spPr>
          <a:xfrm>
            <a:off x="953135" y="1315720"/>
            <a:ext cx="6218555"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Configuration for Executable Binary (Cargo.toml)</a:t>
            </a:r>
            <a:endParaRPr lang="en-US" altLang="zh-CN" sz="1800" b="1" dirty="0">
              <a:solidFill>
                <a:srgbClr val="000000"/>
              </a:solidFill>
              <a:latin typeface="MiSans" pitchFamily="34" charset="-122"/>
              <a:ea typeface="MiSans" pitchFamily="34" charset="-122"/>
              <a:cs typeface="MiSans" pitchFamily="34" charset="-120"/>
            </a:endParaRPr>
          </a:p>
        </p:txBody>
      </p:sp>
      <p:pic>
        <p:nvPicPr>
          <p:cNvPr id="4" name="图片 3" descr="11"/>
          <p:cNvPicPr>
            <a:picLocks noChangeAspect="1"/>
          </p:cNvPicPr>
          <p:nvPr/>
        </p:nvPicPr>
        <p:blipFill>
          <a:blip r:embed="rId2"/>
          <a:stretch>
            <a:fillRect/>
          </a:stretch>
        </p:blipFill>
        <p:spPr>
          <a:xfrm>
            <a:off x="1016000" y="1902460"/>
            <a:ext cx="10160635" cy="2038985"/>
          </a:xfrm>
          <a:prstGeom prst="rect">
            <a:avLst/>
          </a:prstGeom>
        </p:spPr>
      </p:pic>
      <p:pic>
        <p:nvPicPr>
          <p:cNvPr id="8" name="图片 7" descr="22"/>
          <p:cNvPicPr>
            <a:picLocks noChangeAspect="1"/>
          </p:cNvPicPr>
          <p:nvPr/>
        </p:nvPicPr>
        <p:blipFill>
          <a:blip r:embed="rId3"/>
          <a:stretch>
            <a:fillRect/>
          </a:stretch>
        </p:blipFill>
        <p:spPr>
          <a:xfrm>
            <a:off x="1016000" y="4022090"/>
            <a:ext cx="5864225" cy="14103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772160" y="1831975"/>
            <a:ext cx="1447800" cy="3909060"/>
          </a:xfrm>
          <a:prstGeom prst="rect">
            <a:avLst/>
          </a:prstGeom>
          <a:noFill/>
        </p:spPr>
        <p:txBody>
          <a:bodyPr wrap="square" lIns="45720" tIns="91440" rIns="91440" bIns="45720" rtlCol="0" anchor="ctr"/>
          <a:lstStyle/>
          <a:p>
            <a:pPr>
              <a:lnSpc>
                <a:spcPct val="100000"/>
              </a:lnSpc>
            </a:pPr>
            <a:endParaRPr lang="en-US" sz="1600" dirty="0"/>
          </a:p>
        </p:txBody>
      </p:sp>
      <p:sp>
        <p:nvSpPr>
          <p:cNvPr id="5" name="Text 2"/>
          <p:cNvSpPr/>
          <p:nvPr/>
        </p:nvSpPr>
        <p:spPr>
          <a:xfrm>
            <a:off x="595630" y="487045"/>
            <a:ext cx="4780280" cy="119888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Execution Effect and User Experience</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7" name="Image 2" descr="https://kimi-img.moonshot.cn/pub/slides/slides_tmpl/image/25-09-08-12:55:41-d2v63jdnfo2stf9dk4q0.png"/>
          <p:cNvPicPr>
            <a:picLocks noChangeAspect="1"/>
          </p:cNvPicPr>
          <p:nvPr/>
        </p:nvPicPr>
        <p:blipFill>
          <a:blip r:embed="rId2"/>
          <a:stretch>
            <a:fillRect/>
          </a:stretch>
        </p:blipFill>
        <p:spPr>
          <a:xfrm>
            <a:off x="0" y="6144260"/>
            <a:ext cx="12192635" cy="713740"/>
          </a:xfrm>
          <a:prstGeom prst="rect">
            <a:avLst/>
          </a:prstGeom>
        </p:spPr>
      </p:pic>
      <p:grpSp>
        <p:nvGrpSpPr>
          <p:cNvPr id="12" name="组合 11"/>
          <p:cNvGrpSpPr/>
          <p:nvPr/>
        </p:nvGrpSpPr>
        <p:grpSpPr>
          <a:xfrm>
            <a:off x="200660" y="1755775"/>
            <a:ext cx="6817995" cy="368300"/>
            <a:chOff x="5868" y="1794"/>
            <a:chExt cx="6871" cy="580"/>
          </a:xfrm>
        </p:grpSpPr>
        <p:sp>
          <p:nvSpPr>
            <p:cNvPr id="2" name="Shape 0"/>
            <p:cNvSpPr/>
            <p:nvPr/>
          </p:nvSpPr>
          <p:spPr>
            <a:xfrm>
              <a:off x="5868" y="1794"/>
              <a:ext cx="4179" cy="580"/>
            </a:xfrm>
            <a:prstGeom prst="rect">
              <a:avLst/>
            </a:prstGeom>
            <a:solidFill>
              <a:srgbClr val="015DBB"/>
            </a:solidFill>
          </p:spPr>
          <p:txBody>
            <a:bodyPr/>
            <a:lstStyle/>
            <a:p>
              <a:endParaRPr lang="zh-CN" altLang="en-US"/>
            </a:p>
          </p:txBody>
        </p:sp>
        <p:sp>
          <p:nvSpPr>
            <p:cNvPr id="8" name="Text 3"/>
            <p:cNvSpPr/>
            <p:nvPr/>
          </p:nvSpPr>
          <p:spPr>
            <a:xfrm>
              <a:off x="5868" y="1794"/>
              <a:ext cx="6871" cy="580"/>
            </a:xfrm>
            <a:prstGeom prst="rect">
              <a:avLst/>
            </a:prstGeom>
            <a:noFill/>
          </p:spPr>
          <p:txBody>
            <a:bodyPr wrap="square" lIns="91440" tIns="45720" rIns="91440" bIns="45720" rtlCol="0" anchor="t">
              <a:spAutoFit/>
            </a:bodyPr>
            <a:lstStyle/>
            <a:p>
              <a:pPr algn="just">
                <a:lnSpc>
                  <a:spcPct val="100000"/>
                </a:lnSpc>
              </a:pPr>
              <a:r>
                <a:rPr lang="en-US" altLang="zh-CN" b="1" dirty="0">
                  <a:solidFill>
                    <a:schemeClr val="bg1"/>
                  </a:solidFill>
                  <a:latin typeface="MiSans" pitchFamily="34" charset="-122"/>
                  <a:ea typeface="MiSans" pitchFamily="34" charset="-122"/>
                  <a:cs typeface="MiSans" pitchFamily="34" charset="-120"/>
                </a:rPr>
                <a:t>Execution Effect and User Experience</a:t>
              </a:r>
              <a:endParaRPr lang="en-US" altLang="zh-CN" b="1" dirty="0">
                <a:solidFill>
                  <a:schemeClr val="bg1"/>
                </a:solidFill>
                <a:latin typeface="MiSans" pitchFamily="34" charset="-122"/>
                <a:ea typeface="MiSans" pitchFamily="34" charset="-122"/>
                <a:cs typeface="MiSans" pitchFamily="34" charset="-120"/>
              </a:endParaRPr>
            </a:p>
          </p:txBody>
        </p:sp>
      </p:grpSp>
      <p:pic>
        <p:nvPicPr>
          <p:cNvPr id="10" name="Image 1" descr="https://kimi-img.moonshot.cn/pub/slides/slides_tmpl/image/25-09-08-12:55:55-d2v63mtnfo2stf9dk530.png"/>
          <p:cNvPicPr>
            <a:picLocks noChangeAspect="1"/>
          </p:cNvPicPr>
          <p:nvPr/>
        </p:nvPicPr>
        <p:blipFill>
          <a:blip r:embed="rId3"/>
          <a:stretch>
            <a:fillRect/>
          </a:stretch>
        </p:blipFill>
        <p:spPr>
          <a:xfrm>
            <a:off x="200660" y="2181225"/>
            <a:ext cx="8504555" cy="4599305"/>
          </a:xfrm>
          <a:prstGeom prst="rect">
            <a:avLst/>
          </a:prstGeom>
        </p:spPr>
      </p:pic>
      <p:pic>
        <p:nvPicPr>
          <p:cNvPr id="11" name="Image 1" descr="https://kimi-img.moonshot.cn/pub/slides/slides_tmpl/image/25-09-08-12:55:55-d2v63mtnfo2stf9dk530.png"/>
          <p:cNvPicPr>
            <a:picLocks noChangeAspect="1"/>
          </p:cNvPicPr>
          <p:nvPr/>
        </p:nvPicPr>
        <p:blipFill>
          <a:blip r:embed="rId3"/>
          <a:stretch>
            <a:fillRect/>
          </a:stretch>
        </p:blipFill>
        <p:spPr>
          <a:xfrm>
            <a:off x="4815205" y="167640"/>
            <a:ext cx="7324725" cy="4965700"/>
          </a:xfrm>
          <a:prstGeom prst="rect">
            <a:avLst/>
          </a:prstGeom>
        </p:spPr>
      </p:pic>
      <p:pic>
        <p:nvPicPr>
          <p:cNvPr id="14" name="图片 13" descr="7成功"/>
          <p:cNvPicPr>
            <a:picLocks noChangeAspect="1"/>
          </p:cNvPicPr>
          <p:nvPr/>
        </p:nvPicPr>
        <p:blipFill>
          <a:blip r:embed="rId4"/>
          <a:stretch>
            <a:fillRect/>
          </a:stretch>
        </p:blipFill>
        <p:spPr>
          <a:xfrm>
            <a:off x="340360" y="2318385"/>
            <a:ext cx="9601835" cy="4311650"/>
          </a:xfrm>
          <a:prstGeom prst="rect">
            <a:avLst/>
          </a:prstGeom>
        </p:spPr>
      </p:pic>
      <p:pic>
        <p:nvPicPr>
          <p:cNvPr id="13" name="图片 12" descr="7"/>
          <p:cNvPicPr>
            <a:picLocks noChangeAspect="1"/>
          </p:cNvPicPr>
          <p:nvPr/>
        </p:nvPicPr>
        <p:blipFill>
          <a:blip r:embed="rId5"/>
          <a:stretch>
            <a:fillRect/>
          </a:stretch>
        </p:blipFill>
        <p:spPr>
          <a:xfrm>
            <a:off x="4931410" y="285750"/>
            <a:ext cx="7045325" cy="4662170"/>
          </a:xfrm>
          <a:prstGeom prst="rect">
            <a:avLst/>
          </a:prstGeom>
        </p:spPr>
      </p:pic>
      <mc:AlternateContent xmlns:mc="http://schemas.openxmlformats.org/markup-compatibility/2006" xmlns:p14="http://schemas.microsoft.com/office/powerpoint/2010/main">
        <mc:Choice Requires="p14">
          <p:contentPart r:id="rId6" p14:bwMode="auto">
            <p14:nvContentPartPr>
              <p14:cNvPr id="21" name="墨迹 20"/>
              <p14:cNvContentPartPr/>
              <p14:nvPr/>
            </p14:nvContentPartPr>
            <p14:xfrm>
              <a:off x="9029700" y="5300980"/>
              <a:ext cx="298450" cy="915670"/>
            </p14:xfrm>
          </p:contentPart>
        </mc:Choice>
        <mc:Fallback xmlns="">
          <p:pic>
            <p:nvPicPr>
              <p:cNvPr id="21" name="墨迹 20"/>
            </p:nvPicPr>
            <p:blipFill>
              <a:blip r:embed="rId7"/>
            </p:blipFill>
            <p:spPr>
              <a:xfrm>
                <a:off x="9029700" y="5300980"/>
                <a:ext cx="298450" cy="915670"/>
              </a:xfrm>
              <a:prstGeom prst="rect"/>
            </p:spPr>
          </p:pic>
        </mc:Fallback>
      </mc:AlternateContent>
      <p:sp>
        <p:nvSpPr>
          <p:cNvPr id="22" name="文本框 21"/>
          <p:cNvSpPr txBox="1"/>
          <p:nvPr/>
        </p:nvSpPr>
        <p:spPr>
          <a:xfrm>
            <a:off x="9385935" y="5426075"/>
            <a:ext cx="1928495" cy="829945"/>
          </a:xfrm>
          <a:prstGeom prst="rect">
            <a:avLst/>
          </a:prstGeom>
          <a:noFill/>
        </p:spPr>
        <p:txBody>
          <a:bodyPr wrap="square" rtlCol="0">
            <a:spAutoFit/>
          </a:bodyPr>
          <a:lstStyle/>
          <a:p>
            <a:r>
              <a:rPr lang="en-US" altLang="zh-CN" sz="2400" b="1">
                <a:solidFill>
                  <a:srgbClr val="FF0000"/>
                </a:solidFill>
              </a:rPr>
              <a:t>Verification succeeded</a:t>
            </a:r>
            <a:endParaRPr lang="en-US" altLang="zh-CN" sz="2400" b="1">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27660" y="246380"/>
            <a:ext cx="9237345" cy="368300"/>
            <a:chOff x="5868" y="1794"/>
            <a:chExt cx="7528" cy="580"/>
          </a:xfrm>
        </p:grpSpPr>
        <p:sp>
          <p:nvSpPr>
            <p:cNvPr id="19" name="Shape 0"/>
            <p:cNvSpPr/>
            <p:nvPr/>
          </p:nvSpPr>
          <p:spPr>
            <a:xfrm>
              <a:off x="5868" y="1794"/>
              <a:ext cx="2426" cy="580"/>
            </a:xfrm>
            <a:prstGeom prst="rect">
              <a:avLst/>
            </a:prstGeom>
            <a:solidFill>
              <a:srgbClr val="015DBB"/>
            </a:solidFill>
          </p:spPr>
          <p:txBody>
            <a:bodyPr/>
            <a:lstStyle/>
            <a:p>
              <a:endParaRPr lang="zh-CN" altLang="en-US"/>
            </a:p>
          </p:txBody>
        </p:sp>
        <p:sp>
          <p:nvSpPr>
            <p:cNvPr id="20" name="Text 3"/>
            <p:cNvSpPr/>
            <p:nvPr/>
          </p:nvSpPr>
          <p:spPr>
            <a:xfrm>
              <a:off x="5868" y="1794"/>
              <a:ext cx="7528" cy="580"/>
            </a:xfrm>
            <a:prstGeom prst="rect">
              <a:avLst/>
            </a:prstGeom>
            <a:noFill/>
          </p:spPr>
          <p:txBody>
            <a:bodyPr wrap="square" lIns="91440" tIns="45720" rIns="91440" bIns="45720" rtlCol="0" anchor="t">
              <a:spAutoFit/>
            </a:bodyPr>
            <a:lstStyle/>
            <a:p>
              <a:pPr algn="just">
                <a:lnSpc>
                  <a:spcPct val="100000"/>
                </a:lnSpc>
              </a:pPr>
              <a:r>
                <a:rPr lang="en-US" altLang="zh-CN" b="1" dirty="0">
                  <a:solidFill>
                    <a:schemeClr val="bg1"/>
                  </a:solidFill>
                  <a:latin typeface="MiSans" pitchFamily="34" charset="-122"/>
                  <a:ea typeface="MiSans" pitchFamily="34" charset="-122"/>
                  <a:cs typeface="MiSans" pitchFamily="34" charset="-120"/>
                </a:rPr>
                <a:t>Example of Generated File</a:t>
              </a:r>
              <a:endParaRPr lang="en-US" altLang="zh-CN" b="1" dirty="0">
                <a:solidFill>
                  <a:schemeClr val="bg1"/>
                </a:solidFill>
                <a:latin typeface="MiSans" pitchFamily="34" charset="-122"/>
                <a:ea typeface="MiSans" pitchFamily="34" charset="-122"/>
                <a:cs typeface="MiSans" pitchFamily="34" charset="-120"/>
              </a:endParaRPr>
            </a:p>
          </p:txBody>
        </p:sp>
      </p:grpSp>
      <p:sp>
        <p:nvSpPr>
          <p:cNvPr id="21" name="文本框 20"/>
          <p:cNvSpPr txBox="1"/>
          <p:nvPr/>
        </p:nvSpPr>
        <p:spPr>
          <a:xfrm>
            <a:off x="440055" y="664210"/>
            <a:ext cx="1101090" cy="368300"/>
          </a:xfrm>
          <a:prstGeom prst="rect">
            <a:avLst/>
          </a:prstGeom>
          <a:noFill/>
        </p:spPr>
        <p:txBody>
          <a:bodyPr wrap="square" rtlCol="0">
            <a:spAutoFit/>
          </a:bodyPr>
          <a:lstStyle/>
          <a:p>
            <a:r>
              <a:rPr lang="en-US" altLang="zh-CN">
                <a:latin typeface="MiSans" pitchFamily="34" charset="-122"/>
                <a:ea typeface="MiSans" pitchFamily="34" charset="-122"/>
              </a:rPr>
              <a:t>1.Path</a:t>
            </a:r>
            <a:endParaRPr lang="en-US" altLang="zh-CN">
              <a:latin typeface="MiSans" pitchFamily="34" charset="-122"/>
              <a:ea typeface="MiSans" pitchFamily="34" charset="-122"/>
            </a:endParaRPr>
          </a:p>
        </p:txBody>
      </p:sp>
      <p:sp>
        <p:nvSpPr>
          <p:cNvPr id="22" name="文本框 21"/>
          <p:cNvSpPr txBox="1"/>
          <p:nvPr/>
        </p:nvSpPr>
        <p:spPr>
          <a:xfrm>
            <a:off x="440055" y="3152140"/>
            <a:ext cx="2731770" cy="409575"/>
          </a:xfrm>
          <a:prstGeom prst="rect">
            <a:avLst/>
          </a:prstGeom>
          <a:noFill/>
        </p:spPr>
        <p:txBody>
          <a:bodyPr wrap="square" rtlCol="0">
            <a:noAutofit/>
          </a:bodyPr>
          <a:lstStyle/>
          <a:p>
            <a:r>
              <a:rPr lang="en-US" altLang="zh-CN">
                <a:latin typeface="MiSans" pitchFamily="34" charset="-122"/>
                <a:ea typeface="MiSans" pitchFamily="34" charset="-122"/>
              </a:rPr>
              <a:t>2.Template Content</a:t>
            </a:r>
            <a:endParaRPr lang="en-US" altLang="zh-CN">
              <a:latin typeface="MiSans" pitchFamily="34" charset="-122"/>
              <a:ea typeface="MiSans" pitchFamily="34" charset="-122"/>
            </a:endParaRPr>
          </a:p>
        </p:txBody>
      </p:sp>
      <p:pic>
        <p:nvPicPr>
          <p:cNvPr id="30" name="Image 2" descr="https://kimi-img.moonshot.cn/pub/slides/slides_tmpl/image/25-09-08-12:56:04-d2v63p5nfo2stf9dk590.png"/>
          <p:cNvPicPr>
            <a:picLocks noChangeAspect="1"/>
          </p:cNvPicPr>
          <p:nvPr>
            <p:custDataLst>
              <p:tags r:id="rId1"/>
            </p:custDataLst>
          </p:nvPr>
        </p:nvPicPr>
        <p:blipFill>
          <a:blip r:embed="rId2"/>
          <a:stretch>
            <a:fillRect/>
          </a:stretch>
        </p:blipFill>
        <p:spPr>
          <a:xfrm>
            <a:off x="327660" y="1006475"/>
            <a:ext cx="9949815" cy="2129155"/>
          </a:xfrm>
          <a:prstGeom prst="rect">
            <a:avLst/>
          </a:prstGeom>
        </p:spPr>
      </p:pic>
      <p:pic>
        <p:nvPicPr>
          <p:cNvPr id="23" name="图片 22" descr="8(1)"/>
          <p:cNvPicPr>
            <a:picLocks noChangeAspect="1"/>
          </p:cNvPicPr>
          <p:nvPr/>
        </p:nvPicPr>
        <p:blipFill>
          <a:blip r:embed="rId3"/>
          <a:srcRect t="29159" b="4914"/>
          <a:stretch>
            <a:fillRect/>
          </a:stretch>
        </p:blipFill>
        <p:spPr>
          <a:xfrm>
            <a:off x="497205" y="1152525"/>
            <a:ext cx="9551670" cy="1814195"/>
          </a:xfrm>
          <a:prstGeom prst="rect">
            <a:avLst/>
          </a:prstGeom>
        </p:spPr>
      </p:pic>
      <p:pic>
        <p:nvPicPr>
          <p:cNvPr id="2" name="Image 2" descr="https://kimi-img.moonshot.cn/pub/slides/slides_tmpl/image/25-09-08-12:56:04-d2v63p5nfo2stf9dk590.png"/>
          <p:cNvPicPr>
            <a:picLocks noChangeAspect="1"/>
          </p:cNvPicPr>
          <p:nvPr>
            <p:custDataLst>
              <p:tags r:id="rId4"/>
            </p:custDataLst>
          </p:nvPr>
        </p:nvPicPr>
        <p:blipFill>
          <a:blip r:embed="rId2"/>
          <a:stretch>
            <a:fillRect/>
          </a:stretch>
        </p:blipFill>
        <p:spPr>
          <a:xfrm>
            <a:off x="327660" y="3504565"/>
            <a:ext cx="9949815" cy="3329305"/>
          </a:xfrm>
          <a:prstGeom prst="rect">
            <a:avLst/>
          </a:prstGeom>
        </p:spPr>
      </p:pic>
      <p:pic>
        <p:nvPicPr>
          <p:cNvPr id="24" name="图片 23" descr="8验证成功"/>
          <p:cNvPicPr>
            <a:picLocks noChangeAspect="1"/>
          </p:cNvPicPr>
          <p:nvPr/>
        </p:nvPicPr>
        <p:blipFill>
          <a:blip r:embed="rId5"/>
          <a:stretch>
            <a:fillRect/>
          </a:stretch>
        </p:blipFill>
        <p:spPr>
          <a:xfrm>
            <a:off x="509905" y="3664585"/>
            <a:ext cx="9536430" cy="29997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图片 13" descr="2"/>
          <p:cNvPicPr>
            <a:picLocks noChangeAspect="1"/>
          </p:cNvPicPr>
          <p:nvPr/>
        </p:nvPicPr>
        <p:blipFill>
          <a:blip r:embed="rId1"/>
          <a:srcRect t="28323" r="16693" b="26977"/>
          <a:stretch>
            <a:fillRect/>
          </a:stretch>
        </p:blipFill>
        <p:spPr>
          <a:xfrm>
            <a:off x="926465" y="1577975"/>
            <a:ext cx="10156825" cy="1223645"/>
          </a:xfrm>
          <a:prstGeom prst="rect">
            <a:avLst/>
          </a:prstGeom>
          <a:effectLst>
            <a:glow rad="139700">
              <a:schemeClr val="accent3">
                <a:satMod val="175000"/>
                <a:alpha val="40000"/>
              </a:schemeClr>
            </a:glow>
          </a:effectLst>
        </p:spPr>
      </p:pic>
      <p:pic>
        <p:nvPicPr>
          <p:cNvPr id="2" name="Image 0" descr="https://kimi-img.moonshot.cn/pub/slides/slides_tmpl/image/25-09-08-12:56:03-d2v63otnfo2stf9dk57g.png"/>
          <p:cNvPicPr>
            <a:picLocks noChangeAspect="1"/>
          </p:cNvPicPr>
          <p:nvPr/>
        </p:nvPicPr>
        <p:blipFill>
          <a:blip r:embed="rId2"/>
          <a:stretch>
            <a:fillRect/>
          </a:stretch>
        </p:blipFill>
        <p:spPr>
          <a:xfrm>
            <a:off x="5547360" y="4354195"/>
            <a:ext cx="2673350" cy="483235"/>
          </a:xfrm>
          <a:prstGeom prst="rect">
            <a:avLst/>
          </a:prstGeom>
        </p:spPr>
      </p:pic>
      <p:pic>
        <p:nvPicPr>
          <p:cNvPr id="3" name="Image 1" descr="https://kimi-img.moonshot.cn/pub/slides/slides_tmpl/image/25-09-08-12:56:03-d2v63otnfo2stf9dk57g.png"/>
          <p:cNvPicPr>
            <a:picLocks noChangeAspect="1"/>
          </p:cNvPicPr>
          <p:nvPr/>
        </p:nvPicPr>
        <p:blipFill>
          <a:blip r:embed="rId2"/>
          <a:stretch>
            <a:fillRect/>
          </a:stretch>
        </p:blipFill>
        <p:spPr>
          <a:xfrm>
            <a:off x="7651750" y="3209290"/>
            <a:ext cx="2560320" cy="493395"/>
          </a:xfrm>
          <a:prstGeom prst="rect">
            <a:avLst/>
          </a:prstGeom>
          <a:effectLst>
            <a:glow rad="127000">
              <a:schemeClr val="accent1">
                <a:alpha val="5000"/>
              </a:schemeClr>
            </a:glow>
            <a:reflection stA="0" endPos="65000" dist="50800" dir="5400000" sy="-100000" algn="bl" rotWithShape="0"/>
          </a:effectLst>
        </p:spPr>
      </p:pic>
      <p:pic>
        <p:nvPicPr>
          <p:cNvPr id="4" name="Image 2" descr="https://kimi-img.moonshot.cn/pub/slides/slides_tmpl/image/25-09-08-12:56:04-d2v63p5nfo2stf9dk580.png"/>
          <p:cNvPicPr>
            <a:picLocks noChangeAspect="1"/>
          </p:cNvPicPr>
          <p:nvPr/>
        </p:nvPicPr>
        <p:blipFill>
          <a:blip r:embed="rId3"/>
          <a:stretch>
            <a:fillRect/>
          </a:stretch>
        </p:blipFill>
        <p:spPr>
          <a:xfrm>
            <a:off x="396240" y="4780280"/>
            <a:ext cx="10447020" cy="1529715"/>
          </a:xfrm>
          <a:prstGeom prst="rect">
            <a:avLst/>
          </a:prstGeom>
        </p:spPr>
      </p:pic>
      <p:sp>
        <p:nvSpPr>
          <p:cNvPr id="6" name="Text 0"/>
          <p:cNvSpPr/>
          <p:nvPr/>
        </p:nvSpPr>
        <p:spPr>
          <a:xfrm>
            <a:off x="595630" y="525145"/>
            <a:ext cx="7787393"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Create a project with cargo new</a:t>
            </a:r>
            <a:endParaRPr lang="en-US" altLang="zh-CN" sz="1600" dirty="0"/>
          </a:p>
        </p:txBody>
      </p:sp>
      <p:pic>
        <p:nvPicPr>
          <p:cNvPr id="7" name="Image 4" descr="https://kimi-img.moonshot.cn/pub/slides/slides_tmpl/image/25-09-08-12:55:42-d2v63jlnfo2stf9dk4rg.png"/>
          <p:cNvPicPr>
            <a:picLocks noChangeAspect="1"/>
          </p:cNvPicPr>
          <p:nvPr/>
        </p:nvPicPr>
        <p:blipFill>
          <a:blip r:embed="rId4"/>
          <a:stretch>
            <a:fillRect/>
          </a:stretch>
        </p:blipFill>
        <p:spPr>
          <a:xfrm>
            <a:off x="15240" y="487045"/>
            <a:ext cx="579755" cy="652145"/>
          </a:xfrm>
          <a:prstGeom prst="rect">
            <a:avLst/>
          </a:prstGeom>
        </p:spPr>
      </p:pic>
      <p:sp>
        <p:nvSpPr>
          <p:cNvPr id="8" name="Text 1"/>
          <p:cNvSpPr/>
          <p:nvPr/>
        </p:nvSpPr>
        <p:spPr>
          <a:xfrm>
            <a:off x="7651750" y="3209290"/>
            <a:ext cx="2989580"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Command Execution</a:t>
            </a:r>
            <a:endParaRPr lang="en-US" sz="1600" dirty="0"/>
          </a:p>
        </p:txBody>
      </p:sp>
      <p:sp>
        <p:nvSpPr>
          <p:cNvPr id="10" name="Text 3"/>
          <p:cNvSpPr/>
          <p:nvPr/>
        </p:nvSpPr>
        <p:spPr>
          <a:xfrm>
            <a:off x="5732145" y="4411980"/>
            <a:ext cx="7150100"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Project Structure</a:t>
            </a:r>
            <a:endParaRPr lang="en-US" sz="1600" dirty="0"/>
          </a:p>
        </p:txBody>
      </p:sp>
      <p:sp>
        <p:nvSpPr>
          <p:cNvPr id="13" name="Text 6"/>
          <p:cNvSpPr/>
          <p:nvPr/>
        </p:nvSpPr>
        <p:spPr>
          <a:xfrm>
            <a:off x="1097998" y="5814695"/>
            <a:ext cx="9985424" cy="650240"/>
          </a:xfrm>
          <a:prstGeom prst="rect">
            <a:avLst/>
          </a:prstGeom>
          <a:noFill/>
        </p:spPr>
        <p:txBody>
          <a:bodyPr wrap="square" lIns="91440" tIns="45720" rIns="91440" bIns="45720" rtlCol="0" anchor="t">
            <a:spAutoFit/>
          </a:bodyPr>
          <a:lstStyle/>
          <a:p>
            <a:pPr algn="just">
              <a:lnSpc>
                <a:spcPct val="130000"/>
              </a:lnSpc>
            </a:pPr>
            <a:r>
              <a:rPr lang="en-US" altLang="zh-CN" sz="1400" dirty="0">
                <a:solidFill>
                  <a:srgbClr val="FFFFFF"/>
                </a:solidFill>
                <a:latin typeface="MiSans" pitchFamily="34" charset="-122"/>
                <a:ea typeface="MiSans" pitchFamily="34" charset="-122"/>
                <a:cs typeface="MiSans" pitchFamily="34" charset="-120"/>
              </a:rPr>
              <a:t>Verify the success of project initialization using the cargo build command. If the compilation completes without errors, it indicates that the project initialization is successful, laying the foundation for subsequent development.</a:t>
            </a:r>
            <a:endParaRPr lang="en-US" sz="1600" dirty="0"/>
          </a:p>
        </p:txBody>
      </p:sp>
      <p:pic>
        <p:nvPicPr>
          <p:cNvPr id="15" name="图片 14"/>
          <p:cNvPicPr>
            <a:picLocks noChangeAspect="1"/>
          </p:cNvPicPr>
          <p:nvPr/>
        </p:nvPicPr>
        <p:blipFill>
          <a:blip r:embed="rId5"/>
          <a:stretch>
            <a:fillRect/>
          </a:stretch>
        </p:blipFill>
        <p:spPr>
          <a:xfrm>
            <a:off x="1149985" y="3131185"/>
            <a:ext cx="3298190" cy="2683510"/>
          </a:xfrm>
          <a:prstGeom prst="rect">
            <a:avLst/>
          </a:prstGeom>
          <a:effectLst>
            <a:glow rad="101600">
              <a:schemeClr val="accent3">
                <a:satMod val="175000"/>
                <a:alpha val="40000"/>
              </a:schemeClr>
            </a:glow>
            <a:outerShdw blurRad="50800" dist="114300" dir="2700000" algn="tl" rotWithShape="0">
              <a:prstClr val="black">
                <a:alpha val="40000"/>
              </a:prst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https://kimi-img.moonshot.cn/pub/slides/slides_tmpl/image/25-09-08-12:56:04-d2v63p5nfo2stf9dk590.png"/>
          <p:cNvPicPr>
            <a:picLocks noChangeAspect="1"/>
          </p:cNvPicPr>
          <p:nvPr>
            <p:custDataLst>
              <p:tags r:id="rId1"/>
            </p:custDataLst>
          </p:nvPr>
        </p:nvPicPr>
        <p:blipFill>
          <a:blip r:embed="rId2"/>
          <a:stretch>
            <a:fillRect/>
          </a:stretch>
        </p:blipFill>
        <p:spPr>
          <a:xfrm>
            <a:off x="550545" y="1668780"/>
            <a:ext cx="9511665" cy="1341755"/>
          </a:xfrm>
          <a:prstGeom prst="rect">
            <a:avLst/>
          </a:prstGeom>
        </p:spPr>
      </p:pic>
      <p:sp>
        <p:nvSpPr>
          <p:cNvPr id="5" name="Shape 0"/>
          <p:cNvSpPr/>
          <p:nvPr>
            <p:custDataLst>
              <p:tags r:id="rId3"/>
            </p:custDataLst>
          </p:nvPr>
        </p:nvSpPr>
        <p:spPr>
          <a:xfrm>
            <a:off x="647700" y="1204595"/>
            <a:ext cx="4243070" cy="441325"/>
          </a:xfrm>
          <a:prstGeom prst="ellipse">
            <a:avLst/>
          </a:prstGeom>
          <a:solidFill>
            <a:srgbClr val="015DBB"/>
          </a:solidFill>
        </p:spPr>
        <p:txBody>
          <a:bodyPr/>
          <a:lstStyle/>
          <a:p>
            <a:endParaRPr lang="zh-CN" altLang="en-US"/>
          </a:p>
        </p:txBody>
      </p:sp>
      <p:sp>
        <p:nvSpPr>
          <p:cNvPr id="6" name="Text 1"/>
          <p:cNvSpPr/>
          <p:nvPr/>
        </p:nvSpPr>
        <p:spPr>
          <a:xfrm>
            <a:off x="194310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5"/>
          <p:cNvSpPr/>
          <p:nvPr/>
        </p:nvSpPr>
        <p:spPr>
          <a:xfrm>
            <a:off x="9137650" y="1741170"/>
            <a:ext cx="93091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1" name="Text 6"/>
          <p:cNvSpPr/>
          <p:nvPr/>
        </p:nvSpPr>
        <p:spPr>
          <a:xfrm>
            <a:off x="594995" y="502920"/>
            <a:ext cx="9820275" cy="645160"/>
          </a:xfrm>
          <a:prstGeom prst="rect">
            <a:avLst/>
          </a:prstGeom>
          <a:noFill/>
        </p:spPr>
        <p:txBody>
          <a:bodyPr wrap="square" lIns="91440" tIns="45720" rIns="91440" bIns="45720" rtlCol="0" anchor="t">
            <a:spAutoFit/>
          </a:bodyPr>
          <a:lstStyle/>
          <a:p>
            <a:pPr>
              <a:lnSpc>
                <a:spcPct val="100000"/>
              </a:lnSpc>
            </a:pPr>
            <a:r>
              <a:rPr lang="zh-CN" altLang="en-US" sz="3600" b="1" dirty="0">
                <a:solidFill>
                  <a:srgbClr val="015DBB"/>
                </a:solidFill>
                <a:latin typeface="MiSans" pitchFamily="34" charset="-122"/>
                <a:ea typeface="MiSans" pitchFamily="34" charset="-122"/>
                <a:cs typeface="MiSans" pitchFamily="34" charset="-120"/>
              </a:rPr>
              <a:t>Core Dependencies and Interface Design</a:t>
            </a:r>
            <a:endParaRPr lang="zh-CN" altLang="en-US" sz="3600" b="1" dirty="0">
              <a:solidFill>
                <a:srgbClr val="015DBB"/>
              </a:solidFill>
              <a:latin typeface="MiSans" pitchFamily="34" charset="-122"/>
              <a:ea typeface="MiSans" pitchFamily="34" charset="-122"/>
              <a:cs typeface="MiSans" pitchFamily="34" charset="-120"/>
            </a:endParaRPr>
          </a:p>
        </p:txBody>
      </p:sp>
      <p:pic>
        <p:nvPicPr>
          <p:cNvPr id="12" name="Image 3" descr="https://kimi-img.moonshot.cn/pub/slides/slides_tmpl/image/25-09-08-12:55:42-d2v63jlnfo2stf9dk4rg.png"/>
          <p:cNvPicPr>
            <a:picLocks noChangeAspect="1"/>
          </p:cNvPicPr>
          <p:nvPr/>
        </p:nvPicPr>
        <p:blipFill>
          <a:blip r:embed="rId4"/>
          <a:stretch>
            <a:fillRect/>
          </a:stretch>
        </p:blipFill>
        <p:spPr>
          <a:xfrm>
            <a:off x="15240" y="487045"/>
            <a:ext cx="579755" cy="652145"/>
          </a:xfrm>
          <a:prstGeom prst="rect">
            <a:avLst/>
          </a:prstGeom>
        </p:spPr>
      </p:pic>
      <p:sp>
        <p:nvSpPr>
          <p:cNvPr id="13" name="Text 7"/>
          <p:cNvSpPr/>
          <p:nvPr/>
        </p:nvSpPr>
        <p:spPr>
          <a:xfrm>
            <a:off x="8363585" y="1651000"/>
            <a:ext cx="4064000" cy="368300"/>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sp>
        <p:nvSpPr>
          <p:cNvPr id="15" name="Text 9"/>
          <p:cNvSpPr/>
          <p:nvPr>
            <p:custDataLst>
              <p:tags r:id="rId5"/>
            </p:custDataLst>
          </p:nvPr>
        </p:nvSpPr>
        <p:spPr>
          <a:xfrm>
            <a:off x="908050" y="1238250"/>
            <a:ext cx="4427220" cy="645160"/>
          </a:xfrm>
          <a:prstGeom prst="rect">
            <a:avLst/>
          </a:prstGeom>
          <a:noFill/>
        </p:spPr>
        <p:txBody>
          <a:bodyPr wrap="square" lIns="91440" tIns="45720" rIns="91440" bIns="45720" rtlCol="0" anchor="t">
            <a:spAutoFit/>
          </a:bodyPr>
          <a:lstStyle/>
          <a:p>
            <a:pPr algn="just">
              <a:lnSpc>
                <a:spcPct val="100000"/>
              </a:lnSpc>
            </a:pPr>
            <a:r>
              <a:rPr dirty="0">
                <a:solidFill>
                  <a:schemeClr val="bg1"/>
                </a:solidFill>
              </a:rPr>
              <a:t>1. Key Dependencies (Cargo.toml)</a:t>
            </a:r>
            <a:endParaRPr dirty="0">
              <a:solidFill>
                <a:schemeClr val="bg1"/>
              </a:solidFill>
            </a:endParaRPr>
          </a:p>
          <a:p>
            <a:pPr algn="just">
              <a:lnSpc>
                <a:spcPct val="100000"/>
              </a:lnSpc>
            </a:pPr>
            <a:endParaRPr lang="zh-CN" altLang="en-US" dirty="0">
              <a:solidFill>
                <a:schemeClr val="bg1"/>
              </a:solidFill>
            </a:endParaRPr>
          </a:p>
        </p:txBody>
      </p:sp>
      <p:pic>
        <p:nvPicPr>
          <p:cNvPr id="3" name="图片 2" descr="1"/>
          <p:cNvPicPr>
            <a:picLocks noChangeAspect="1"/>
          </p:cNvPicPr>
          <p:nvPr/>
        </p:nvPicPr>
        <p:blipFill>
          <a:blip r:embed="rId6"/>
          <a:stretch>
            <a:fillRect/>
          </a:stretch>
        </p:blipFill>
        <p:spPr>
          <a:xfrm>
            <a:off x="756285" y="1743710"/>
            <a:ext cx="9074150" cy="1185545"/>
          </a:xfrm>
          <a:prstGeom prst="rect">
            <a:avLst/>
          </a:prstGeom>
        </p:spPr>
      </p:pic>
      <p:sp>
        <p:nvSpPr>
          <p:cNvPr id="7" name="Shape 0"/>
          <p:cNvSpPr/>
          <p:nvPr>
            <p:custDataLst>
              <p:tags r:id="rId7"/>
            </p:custDataLst>
          </p:nvPr>
        </p:nvSpPr>
        <p:spPr>
          <a:xfrm>
            <a:off x="647700" y="3055620"/>
            <a:ext cx="1793240" cy="425450"/>
          </a:xfrm>
          <a:prstGeom prst="ellipse">
            <a:avLst/>
          </a:prstGeom>
          <a:solidFill>
            <a:srgbClr val="015DBB"/>
          </a:solidFill>
        </p:spPr>
        <p:txBody>
          <a:bodyPr/>
          <a:lstStyle/>
          <a:p>
            <a:endParaRPr lang="zh-CN" altLang="en-US"/>
          </a:p>
        </p:txBody>
      </p:sp>
      <p:sp>
        <p:nvSpPr>
          <p:cNvPr id="9" name="Text 9"/>
          <p:cNvSpPr/>
          <p:nvPr>
            <p:custDataLst>
              <p:tags r:id="rId8"/>
            </p:custDataLst>
          </p:nvPr>
        </p:nvSpPr>
        <p:spPr>
          <a:xfrm>
            <a:off x="849630" y="3079750"/>
            <a:ext cx="4427220" cy="368300"/>
          </a:xfrm>
          <a:prstGeom prst="rect">
            <a:avLst/>
          </a:prstGeom>
          <a:noFill/>
        </p:spPr>
        <p:txBody>
          <a:bodyPr wrap="square" lIns="91440" tIns="45720" rIns="91440" bIns="45720" rtlCol="0" anchor="t">
            <a:spAutoFit/>
          </a:bodyPr>
          <a:lstStyle/>
          <a:p>
            <a:pPr algn="just">
              <a:lnSpc>
                <a:spcPct val="100000"/>
              </a:lnSpc>
            </a:pPr>
            <a:r>
              <a:rPr lang="zh-CN" altLang="en-US" dirty="0">
                <a:solidFill>
                  <a:schemeClr val="bg1"/>
                </a:solidFill>
              </a:rPr>
              <a:t>Core Interface</a:t>
            </a:r>
            <a:endParaRPr lang="zh-CN" altLang="en-US" dirty="0">
              <a:solidFill>
                <a:schemeClr val="bg1"/>
              </a:solidFill>
            </a:endParaRPr>
          </a:p>
        </p:txBody>
      </p:sp>
      <p:pic>
        <p:nvPicPr>
          <p:cNvPr id="14" name="图片 13" descr="3"/>
          <p:cNvPicPr>
            <a:picLocks noChangeAspect="1"/>
          </p:cNvPicPr>
          <p:nvPr/>
        </p:nvPicPr>
        <p:blipFill>
          <a:blip r:embed="rId9"/>
          <a:srcRect l="10866"/>
          <a:stretch>
            <a:fillRect/>
          </a:stretch>
        </p:blipFill>
        <p:spPr>
          <a:xfrm>
            <a:off x="6303645" y="3898900"/>
            <a:ext cx="5753735" cy="2665095"/>
          </a:xfrm>
          <a:prstGeom prst="rect">
            <a:avLst/>
          </a:prstGeom>
        </p:spPr>
      </p:pic>
      <p:pic>
        <p:nvPicPr>
          <p:cNvPr id="16" name="图片 15" descr="2"/>
          <p:cNvPicPr>
            <a:picLocks noChangeAspect="1"/>
          </p:cNvPicPr>
          <p:nvPr/>
        </p:nvPicPr>
        <p:blipFill>
          <a:blip r:embed="rId10"/>
          <a:srcRect l="7609"/>
          <a:stretch>
            <a:fillRect/>
          </a:stretch>
        </p:blipFill>
        <p:spPr>
          <a:xfrm>
            <a:off x="147955" y="3898900"/>
            <a:ext cx="6063615" cy="2656840"/>
          </a:xfrm>
          <a:prstGeom prst="rect">
            <a:avLst/>
          </a:prstGeom>
        </p:spPr>
      </p:pic>
      <p:sp>
        <p:nvSpPr>
          <p:cNvPr id="17" name="文本框 16"/>
          <p:cNvSpPr txBox="1"/>
          <p:nvPr/>
        </p:nvSpPr>
        <p:spPr>
          <a:xfrm>
            <a:off x="147955" y="3526155"/>
            <a:ext cx="2790190" cy="368300"/>
          </a:xfrm>
          <a:prstGeom prst="rect">
            <a:avLst/>
          </a:prstGeom>
          <a:noFill/>
        </p:spPr>
        <p:txBody>
          <a:bodyPr wrap="square" rtlCol="0">
            <a:spAutoFit/>
          </a:bodyPr>
          <a:lstStyle/>
          <a:p>
            <a:r>
              <a:rPr lang="en-US" altLang="zh-CN"/>
              <a:t>1.</a:t>
            </a:r>
            <a:r>
              <a:rPr lang="zh-CN" altLang="en-US"/>
              <a:t>Error Enumeration</a:t>
            </a:r>
            <a:endParaRPr lang="zh-CN" altLang="en-US"/>
          </a:p>
        </p:txBody>
      </p:sp>
      <p:sp>
        <p:nvSpPr>
          <p:cNvPr id="18" name="文本框 17"/>
          <p:cNvSpPr txBox="1"/>
          <p:nvPr/>
        </p:nvSpPr>
        <p:spPr>
          <a:xfrm>
            <a:off x="6303645" y="3540125"/>
            <a:ext cx="2430145" cy="368300"/>
          </a:xfrm>
          <a:prstGeom prst="rect">
            <a:avLst/>
          </a:prstGeom>
          <a:noFill/>
        </p:spPr>
        <p:txBody>
          <a:bodyPr wrap="square" rtlCol="0">
            <a:spAutoFit/>
          </a:bodyPr>
          <a:lstStyle/>
          <a:p>
            <a:r>
              <a:rPr lang="en-US" altLang="zh-CN"/>
              <a:t>2.</a:t>
            </a:r>
            <a:r>
              <a:rPr lang="zh-CN" altLang="en-US"/>
              <a:t>Verify options</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https://kimi-img.moonshot.cn/pub/slides/slides_tmpl/image/25-09-08-12:56:02-d2v63olnfo2stf9dk560.png"/>
          <p:cNvPicPr>
            <a:picLocks noChangeAspect="1"/>
          </p:cNvPicPr>
          <p:nvPr>
            <p:custDataLst>
              <p:tags r:id="rId1"/>
            </p:custDataLst>
          </p:nvPr>
        </p:nvPicPr>
        <p:blipFill>
          <a:blip r:embed="rId2"/>
          <a:stretch>
            <a:fillRect/>
          </a:stretch>
        </p:blipFill>
        <p:spPr>
          <a:xfrm>
            <a:off x="594995" y="1080770"/>
            <a:ext cx="987425" cy="987425"/>
          </a:xfrm>
          <a:prstGeom prst="rect">
            <a:avLst/>
          </a:prstGeom>
        </p:spPr>
      </p:pic>
      <p:sp>
        <p:nvSpPr>
          <p:cNvPr id="4" name="Text 0"/>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Core Function Implementation</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5" name="Image 2" descr="https://kimi-img.moonshot.cn/pub/slides/slides_tmpl/image/25-09-08-12:55:42-d2v63jlnfo2stf9dk4rg.png"/>
          <p:cNvPicPr>
            <a:picLocks noChangeAspect="1"/>
          </p:cNvPicPr>
          <p:nvPr/>
        </p:nvPicPr>
        <p:blipFill>
          <a:blip r:embed="rId3"/>
          <a:stretch>
            <a:fillRect/>
          </a:stretch>
        </p:blipFill>
        <p:spPr>
          <a:xfrm>
            <a:off x="15240" y="487045"/>
            <a:ext cx="579755" cy="652145"/>
          </a:xfrm>
          <a:prstGeom prst="rect">
            <a:avLst/>
          </a:prstGeom>
        </p:spPr>
      </p:pic>
      <p:sp>
        <p:nvSpPr>
          <p:cNvPr id="8" name="Text 1"/>
          <p:cNvSpPr/>
          <p:nvPr>
            <p:custDataLst>
              <p:tags r:id="rId4"/>
            </p:custDataLst>
          </p:nvPr>
        </p:nvSpPr>
        <p:spPr>
          <a:xfrm>
            <a:off x="674370" y="1307465"/>
            <a:ext cx="815340" cy="432991"/>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01</a:t>
            </a:r>
            <a:endParaRPr lang="en-US" sz="1600" dirty="0"/>
          </a:p>
        </p:txBody>
      </p:sp>
      <p:sp>
        <p:nvSpPr>
          <p:cNvPr id="9" name="Text 2"/>
          <p:cNvSpPr/>
          <p:nvPr>
            <p:custDataLst>
              <p:tags r:id="rId5"/>
            </p:custDataLst>
          </p:nvPr>
        </p:nvSpPr>
        <p:spPr>
          <a:xfrm>
            <a:off x="1659255" y="1390650"/>
            <a:ext cx="3134995"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SQL Syntax Validation</a:t>
            </a:r>
            <a:endParaRPr lang="en-US" altLang="zh-CN" sz="1800" b="1" dirty="0">
              <a:solidFill>
                <a:srgbClr val="000000"/>
              </a:solidFill>
              <a:latin typeface="MiSans" pitchFamily="34" charset="-122"/>
              <a:ea typeface="MiSans" pitchFamily="34" charset="-122"/>
              <a:cs typeface="MiSans" pitchFamily="34" charset="-120"/>
            </a:endParaRPr>
          </a:p>
        </p:txBody>
      </p:sp>
      <p:sp>
        <p:nvSpPr>
          <p:cNvPr id="14" name="Text 7"/>
          <p:cNvSpPr/>
          <p:nvPr>
            <p:custDataLst>
              <p:tags r:id="rId6"/>
            </p:custDataLst>
          </p:nvPr>
        </p:nvSpPr>
        <p:spPr>
          <a:xfrm>
            <a:off x="9262745" y="3138805"/>
            <a:ext cx="815340" cy="504190"/>
          </a:xfrm>
          <a:prstGeom prst="rect">
            <a:avLst/>
          </a:prstGeom>
          <a:noFill/>
        </p:spPr>
        <p:txBody>
          <a:bodyPr wrap="square" lIns="91440" tIns="45720" rIns="91440" bIns="45720" rtlCol="0" anchor="t"/>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03</a:t>
            </a:r>
            <a:endParaRPr lang="en-US" sz="1600" dirty="0"/>
          </a:p>
        </p:txBody>
      </p:sp>
      <p:sp>
        <p:nvSpPr>
          <p:cNvPr id="18" name="Shape 0"/>
          <p:cNvSpPr/>
          <p:nvPr/>
        </p:nvSpPr>
        <p:spPr>
          <a:xfrm>
            <a:off x="228600" y="2222500"/>
            <a:ext cx="3415665" cy="2028190"/>
          </a:xfrm>
          <a:prstGeom prst="rect">
            <a:avLst/>
          </a:prstGeom>
          <a:solidFill>
            <a:srgbClr val="015DBB"/>
          </a:solidFill>
        </p:spPr>
        <p:txBody>
          <a:bodyPr/>
          <a:lstStyle/>
          <a:p>
            <a:pPr algn="just">
              <a:lnSpc>
                <a:spcPct val="130000"/>
              </a:lnSpc>
            </a:pPr>
            <a:r>
              <a:rPr lang="en-US" altLang="zh-CN" sz="1600" dirty="0">
                <a:solidFill>
                  <a:schemeClr val="bg1"/>
                </a:solidFill>
                <a:latin typeface="Calibri (正文)" charset="0"/>
                <a:ea typeface="MiSans" pitchFamily="34" charset="-122"/>
                <a:cs typeface="Calibri (正文)" charset="0"/>
                <a:sym typeface="+mn-ea"/>
              </a:rPr>
              <a:t>Core Logic:</a:t>
            </a:r>
            <a:endParaRPr lang="en-US" altLang="zh-CN" sz="1600" dirty="0">
              <a:solidFill>
                <a:schemeClr val="bg1"/>
              </a:solidFill>
              <a:latin typeface="Calibri (正文)" charset="0"/>
              <a:ea typeface="MiSans" pitchFamily="34" charset="-122"/>
              <a:cs typeface="Calibri (正文)" charset="0"/>
              <a:sym typeface="+mn-ea"/>
            </a:endParaRPr>
          </a:p>
          <a:p>
            <a:pPr algn="just">
              <a:lnSpc>
                <a:spcPct val="130000"/>
              </a:lnSpc>
            </a:pPr>
            <a:r>
              <a:rPr lang="en-US" altLang="zh-CN" sz="1600" dirty="0">
                <a:solidFill>
                  <a:schemeClr val="bg1"/>
                </a:solidFill>
                <a:latin typeface="Calibri (正文)" charset="0"/>
                <a:ea typeface="MiSans" pitchFamily="34" charset="-122"/>
                <a:cs typeface="Calibri (正文)" charset="0"/>
                <a:sym typeface="+mn-ea"/>
              </a:rPr>
              <a:t>SQL Text</a:t>
            </a:r>
            <a:r>
              <a:rPr lang="en-US" altLang="zh-CN" sz="1600" dirty="0">
                <a:solidFill>
                  <a:schemeClr val="bg1"/>
                </a:solidFill>
                <a:latin typeface="Calibri (正文)" charset="0"/>
                <a:cs typeface="Calibri (正文)" charset="0"/>
                <a:sym typeface="+mn-ea"/>
              </a:rPr>
              <a:t> </a:t>
            </a:r>
            <a:r>
              <a:rPr lang="en-US" altLang="en-US" sz="1600" dirty="0">
                <a:solidFill>
                  <a:schemeClr val="bg1"/>
                </a:solidFill>
                <a:latin typeface="Calibri (正文)" charset="0"/>
                <a:cs typeface="Calibri (正文)" charset="0"/>
                <a:sym typeface="+mn-ea"/>
              </a:rPr>
              <a:t>→</a:t>
            </a:r>
            <a:endParaRPr lang="en-US" altLang="en-US" sz="1600" dirty="0">
              <a:solidFill>
                <a:schemeClr val="bg1"/>
              </a:solidFill>
              <a:latin typeface="Calibri (正文)" charset="0"/>
              <a:cs typeface="Calibri (正文)" charset="0"/>
              <a:sym typeface="+mn-ea"/>
            </a:endParaRPr>
          </a:p>
          <a:p>
            <a:pPr algn="just">
              <a:lnSpc>
                <a:spcPct val="130000"/>
              </a:lnSpc>
            </a:pPr>
            <a:r>
              <a:rPr lang="en-US" altLang="zh-CN" sz="1600" dirty="0">
                <a:solidFill>
                  <a:schemeClr val="bg1"/>
                </a:solidFill>
                <a:latin typeface="Calibri (正文)" charset="0"/>
                <a:ea typeface="MiSans" pitchFamily="34" charset="-122"/>
                <a:cs typeface="Calibri (正文)" charset="0"/>
                <a:sym typeface="+mn-ea"/>
              </a:rPr>
              <a:t>Parse with PostgreSqlDialect</a:t>
            </a:r>
            <a:r>
              <a:rPr lang="en-US" altLang="zh-CN" sz="1600" dirty="0">
                <a:solidFill>
                  <a:schemeClr val="bg1"/>
                </a:solidFill>
                <a:latin typeface="Calibri (正文)" charset="0"/>
                <a:cs typeface="Calibri (正文)" charset="0"/>
                <a:sym typeface="+mn-ea"/>
              </a:rPr>
              <a:t> </a:t>
            </a:r>
            <a:r>
              <a:rPr lang="en-US" altLang="en-US" sz="1600" dirty="0">
                <a:solidFill>
                  <a:schemeClr val="bg1"/>
                </a:solidFill>
                <a:latin typeface="Calibri (正文)" charset="0"/>
                <a:cs typeface="Calibri (正文)" charset="0"/>
                <a:sym typeface="+mn-ea"/>
              </a:rPr>
              <a:t>→</a:t>
            </a:r>
            <a:endParaRPr lang="en-US" altLang="en-US" sz="1600" dirty="0">
              <a:solidFill>
                <a:schemeClr val="bg1"/>
              </a:solidFill>
              <a:latin typeface="Calibri (正文)" charset="0"/>
              <a:cs typeface="Calibri (正文)" charset="0"/>
              <a:sym typeface="+mn-ea"/>
            </a:endParaRPr>
          </a:p>
          <a:p>
            <a:pPr algn="just">
              <a:lnSpc>
                <a:spcPct val="130000"/>
              </a:lnSpc>
            </a:pPr>
            <a:r>
              <a:rPr lang="en-US" altLang="zh-CN" sz="1600" dirty="0">
                <a:solidFill>
                  <a:schemeClr val="bg1"/>
                </a:solidFill>
                <a:latin typeface="Calibri (正文)" charset="0"/>
                <a:ea typeface="MiSans" pitchFamily="34" charset="-122"/>
                <a:cs typeface="Calibri (正文)" charset="0"/>
                <a:sym typeface="+mn-ea"/>
              </a:rPr>
              <a:t>Generate AST (Abstract Syntax Tree)</a:t>
            </a:r>
            <a:r>
              <a:rPr lang="en-US" altLang="zh-CN" sz="1600" dirty="0">
                <a:solidFill>
                  <a:schemeClr val="bg1"/>
                </a:solidFill>
                <a:latin typeface="Calibri (正文)" charset="0"/>
                <a:cs typeface="Calibri (正文)" charset="0"/>
                <a:sym typeface="+mn-ea"/>
              </a:rPr>
              <a:t> </a:t>
            </a:r>
            <a:r>
              <a:rPr lang="en-US" altLang="en-US" sz="1600" dirty="0">
                <a:solidFill>
                  <a:schemeClr val="bg1"/>
                </a:solidFill>
                <a:latin typeface="Calibri (正文)" charset="0"/>
                <a:cs typeface="Calibri (正文)" charset="0"/>
                <a:sym typeface="+mn-ea"/>
              </a:rPr>
              <a:t>→</a:t>
            </a:r>
            <a:endParaRPr lang="en-US" altLang="en-US" sz="1600" dirty="0">
              <a:solidFill>
                <a:schemeClr val="bg1"/>
              </a:solidFill>
              <a:latin typeface="Calibri (正文)" charset="0"/>
              <a:cs typeface="Calibri (正文)" charset="0"/>
              <a:sym typeface="+mn-ea"/>
            </a:endParaRPr>
          </a:p>
          <a:p>
            <a:pPr algn="just">
              <a:lnSpc>
                <a:spcPct val="130000"/>
              </a:lnSpc>
            </a:pPr>
            <a:r>
              <a:rPr lang="en-US" altLang="zh-CN" sz="1600" dirty="0">
                <a:solidFill>
                  <a:schemeClr val="bg1"/>
                </a:solidFill>
                <a:latin typeface="Calibri (正文)" charset="0"/>
                <a:ea typeface="MiSans" pitchFamily="34" charset="-122"/>
                <a:cs typeface="Calibri (正文)" charset="0"/>
                <a:sym typeface="+mn-ea"/>
              </a:rPr>
              <a:t>Capture error if parsing fails and return ValidateError::SyntaxError</a:t>
            </a:r>
            <a:endParaRPr lang="en-US" altLang="zh-CN" sz="1600" dirty="0">
              <a:solidFill>
                <a:schemeClr val="bg1"/>
              </a:solidFill>
              <a:latin typeface="Calibri (正文)" charset="0"/>
              <a:ea typeface="MiSans" pitchFamily="34" charset="-122"/>
              <a:cs typeface="Calibri (正文)" charset="0"/>
              <a:sym typeface="+mn-ea"/>
            </a:endParaRPr>
          </a:p>
        </p:txBody>
      </p:sp>
      <p:pic>
        <p:nvPicPr>
          <p:cNvPr id="19" name="图片 18" descr="11"/>
          <p:cNvPicPr>
            <a:picLocks noChangeAspect="1"/>
          </p:cNvPicPr>
          <p:nvPr/>
        </p:nvPicPr>
        <p:blipFill>
          <a:blip r:embed="rId7"/>
          <a:stretch>
            <a:fillRect/>
          </a:stretch>
        </p:blipFill>
        <p:spPr>
          <a:xfrm>
            <a:off x="4575810" y="1962150"/>
            <a:ext cx="7415530" cy="787400"/>
          </a:xfrm>
          <a:prstGeom prst="rect">
            <a:avLst/>
          </a:prstGeom>
        </p:spPr>
      </p:pic>
      <p:pic>
        <p:nvPicPr>
          <p:cNvPr id="20" name="图片 19" descr="22"/>
          <p:cNvPicPr>
            <a:picLocks noChangeAspect="1"/>
          </p:cNvPicPr>
          <p:nvPr/>
        </p:nvPicPr>
        <p:blipFill>
          <a:blip r:embed="rId8"/>
          <a:stretch>
            <a:fillRect/>
          </a:stretch>
        </p:blipFill>
        <p:spPr>
          <a:xfrm>
            <a:off x="3800475" y="2846070"/>
            <a:ext cx="8190865" cy="1544320"/>
          </a:xfrm>
          <a:prstGeom prst="rect">
            <a:avLst/>
          </a:prstGeom>
        </p:spPr>
      </p:pic>
      <p:pic>
        <p:nvPicPr>
          <p:cNvPr id="21" name="图片 20" descr="333"/>
          <p:cNvPicPr>
            <a:picLocks noChangeAspect="1"/>
          </p:cNvPicPr>
          <p:nvPr/>
        </p:nvPicPr>
        <p:blipFill>
          <a:blip r:embed="rId9"/>
          <a:stretch>
            <a:fillRect/>
          </a:stretch>
        </p:blipFill>
        <p:spPr>
          <a:xfrm>
            <a:off x="228600" y="4486910"/>
            <a:ext cx="11762740" cy="21882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https://kimi-img.moonshot.cn/pub/slides/slides_tmpl/image/25-09-08-12:56:02-d2v63olnfo2stf9dk560.png"/>
          <p:cNvPicPr>
            <a:picLocks noChangeAspect="1"/>
          </p:cNvPicPr>
          <p:nvPr>
            <p:custDataLst>
              <p:tags r:id="rId1"/>
            </p:custDataLst>
          </p:nvPr>
        </p:nvPicPr>
        <p:blipFill>
          <a:blip r:embed="rId2"/>
          <a:stretch>
            <a:fillRect/>
          </a:stretch>
        </p:blipFill>
        <p:spPr>
          <a:xfrm>
            <a:off x="252730" y="356235"/>
            <a:ext cx="987425" cy="987425"/>
          </a:xfrm>
          <a:prstGeom prst="rect">
            <a:avLst/>
          </a:prstGeom>
        </p:spPr>
      </p:pic>
      <p:sp>
        <p:nvSpPr>
          <p:cNvPr id="8" name="Text 1"/>
          <p:cNvSpPr/>
          <p:nvPr>
            <p:custDataLst>
              <p:tags r:id="rId3"/>
            </p:custDataLst>
          </p:nvPr>
        </p:nvSpPr>
        <p:spPr>
          <a:xfrm>
            <a:off x="334645" y="589280"/>
            <a:ext cx="815340" cy="52197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02</a:t>
            </a:r>
            <a:endParaRPr lang="en-US" sz="1600" dirty="0"/>
          </a:p>
        </p:txBody>
      </p:sp>
      <p:sp>
        <p:nvSpPr>
          <p:cNvPr id="9" name="Text 2"/>
          <p:cNvSpPr/>
          <p:nvPr>
            <p:custDataLst>
              <p:tags r:id="rId4"/>
            </p:custDataLst>
          </p:nvPr>
        </p:nvSpPr>
        <p:spPr>
          <a:xfrm>
            <a:off x="1316990" y="653415"/>
            <a:ext cx="5139055" cy="393700"/>
          </a:xfrm>
          <a:prstGeom prst="rect">
            <a:avLst/>
          </a:prstGeom>
          <a:noFill/>
        </p:spPr>
        <p:txBody>
          <a:bodyPr wrap="square" lIns="91440" tIns="45720" rIns="91440" bIns="45720" rtlCol="0" anchor="t">
            <a:no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High-Risk Operation Interception</a:t>
            </a:r>
            <a:endParaRPr lang="en-US" altLang="zh-CN" sz="1800" b="1" dirty="0">
              <a:solidFill>
                <a:srgbClr val="000000"/>
              </a:solidFill>
              <a:latin typeface="MiSans" pitchFamily="34" charset="-122"/>
              <a:ea typeface="MiSans" pitchFamily="34" charset="-122"/>
              <a:cs typeface="MiSans" pitchFamily="34" charset="-120"/>
            </a:endParaRPr>
          </a:p>
        </p:txBody>
      </p:sp>
      <p:sp>
        <p:nvSpPr>
          <p:cNvPr id="14" name="Text 7"/>
          <p:cNvSpPr/>
          <p:nvPr>
            <p:custDataLst>
              <p:tags r:id="rId5"/>
            </p:custDataLst>
          </p:nvPr>
        </p:nvSpPr>
        <p:spPr>
          <a:xfrm>
            <a:off x="9262745" y="3138805"/>
            <a:ext cx="815340" cy="504190"/>
          </a:xfrm>
          <a:prstGeom prst="rect">
            <a:avLst/>
          </a:prstGeom>
          <a:noFill/>
        </p:spPr>
        <p:txBody>
          <a:bodyPr wrap="square" lIns="91440" tIns="45720" rIns="91440" bIns="45720" rtlCol="0" anchor="t"/>
          <a:lstStyle/>
          <a:p>
            <a:pPr algn="ctr">
              <a:lnSpc>
                <a:spcPct val="100000"/>
              </a:lnSpc>
            </a:pPr>
            <a:r>
              <a:rPr lang="en-US" sz="2800" b="1" dirty="0">
                <a:solidFill>
                  <a:srgbClr val="FFFFFF"/>
                </a:solidFill>
                <a:latin typeface="MiSans" pitchFamily="34" charset="-122"/>
                <a:ea typeface="MiSans" pitchFamily="34" charset="-122"/>
                <a:cs typeface="MiSans" pitchFamily="34" charset="-120"/>
              </a:rPr>
              <a:t>03</a:t>
            </a:r>
            <a:endParaRPr lang="en-US" sz="1600" dirty="0"/>
          </a:p>
        </p:txBody>
      </p:sp>
      <p:sp>
        <p:nvSpPr>
          <p:cNvPr id="18" name="Shape 0"/>
          <p:cNvSpPr/>
          <p:nvPr/>
        </p:nvSpPr>
        <p:spPr>
          <a:xfrm>
            <a:off x="104775" y="1704975"/>
            <a:ext cx="2820670" cy="2268220"/>
          </a:xfrm>
          <a:prstGeom prst="rect">
            <a:avLst/>
          </a:prstGeom>
          <a:solidFill>
            <a:srgbClr val="015DBB"/>
          </a:solidFill>
        </p:spPr>
        <p:txBody>
          <a:bodyPr/>
          <a:lstStyle/>
          <a:p>
            <a:pPr algn="just">
              <a:lnSpc>
                <a:spcPct val="130000"/>
              </a:lnSpc>
            </a:pPr>
            <a:r>
              <a:rPr lang="en-US" altLang="zh-CN" dirty="0">
                <a:solidFill>
                  <a:schemeClr val="bg1"/>
                </a:solidFill>
                <a:latin typeface="Calibri (正文)" charset="0"/>
                <a:ea typeface="MiSans" pitchFamily="34" charset="-122"/>
                <a:cs typeface="Calibri (正文)" charset="0"/>
                <a:sym typeface="+mn-ea"/>
              </a:rPr>
              <a:t>Interception Scope:</a:t>
            </a:r>
            <a:endParaRPr lang="en-US" altLang="zh-CN" dirty="0">
              <a:solidFill>
                <a:schemeClr val="bg1"/>
              </a:solidFill>
              <a:latin typeface="Calibri (正文)" charset="0"/>
              <a:ea typeface="MiSans" pitchFamily="34" charset="-122"/>
              <a:cs typeface="Calibri (正文)" charset="0"/>
              <a:sym typeface="+mn-ea"/>
            </a:endParaRPr>
          </a:p>
          <a:p>
            <a:pPr algn="just">
              <a:lnSpc>
                <a:spcPct val="130000"/>
              </a:lnSpc>
            </a:pPr>
            <a:r>
              <a:rPr lang="en-US" altLang="zh-CN" dirty="0">
                <a:solidFill>
                  <a:schemeClr val="bg1"/>
                </a:solidFill>
                <a:latin typeface="Calibri (正文)" charset="0"/>
                <a:ea typeface="MiSans" pitchFamily="34" charset="-122"/>
                <a:cs typeface="Calibri (正文)" charset="0"/>
                <a:sym typeface="+mn-ea"/>
              </a:rPr>
              <a:t>DROP TABLE</a:t>
            </a:r>
            <a:r>
              <a:rPr lang="zh-CN" altLang="en-US" dirty="0">
                <a:solidFill>
                  <a:schemeClr val="bg1"/>
                </a:solidFill>
                <a:latin typeface="Calibri (正文)" charset="0"/>
                <a:ea typeface="MiSans" pitchFamily="34" charset="-122"/>
                <a:cs typeface="Calibri (正文)" charset="0"/>
                <a:sym typeface="+mn-ea"/>
              </a:rPr>
              <a:t>：</a:t>
            </a:r>
            <a:r>
              <a:rPr lang="en-US" altLang="zh-CN" dirty="0">
                <a:solidFill>
                  <a:schemeClr val="bg1"/>
                </a:solidFill>
                <a:latin typeface="Calibri (正文)" charset="0"/>
                <a:ea typeface="MiSans" pitchFamily="34" charset="-122"/>
                <a:cs typeface="Calibri (正文)" charset="0"/>
                <a:sym typeface="+mn-ea"/>
              </a:rPr>
              <a:t>Delete table</a:t>
            </a:r>
            <a:endParaRPr lang="en-US" altLang="zh-CN" dirty="0">
              <a:solidFill>
                <a:schemeClr val="bg1"/>
              </a:solidFill>
              <a:latin typeface="Calibri (正文)" charset="0"/>
              <a:ea typeface="MiSans" pitchFamily="34" charset="-122"/>
              <a:cs typeface="Calibri (正文)" charset="0"/>
              <a:sym typeface="+mn-ea"/>
            </a:endParaRPr>
          </a:p>
          <a:p>
            <a:pPr algn="just">
              <a:lnSpc>
                <a:spcPct val="130000"/>
              </a:lnSpc>
            </a:pPr>
            <a:r>
              <a:rPr lang="en-US" altLang="zh-CN" dirty="0">
                <a:solidFill>
                  <a:schemeClr val="bg1"/>
                </a:solidFill>
                <a:latin typeface="Calibri (正文)" charset="0"/>
                <a:ea typeface="MiSans" pitchFamily="34" charset="-122"/>
                <a:cs typeface="Calibri (正文)" charset="0"/>
                <a:sym typeface="+mn-ea"/>
              </a:rPr>
              <a:t>DELETE FROM without WHERE</a:t>
            </a:r>
            <a:r>
              <a:rPr lang="zh-CN" altLang="en-US" dirty="0">
                <a:solidFill>
                  <a:schemeClr val="bg1"/>
                </a:solidFill>
                <a:latin typeface="Calibri (正文)" charset="0"/>
                <a:ea typeface="MiSans" pitchFamily="34" charset="-122"/>
                <a:cs typeface="Calibri (正文)" charset="0"/>
                <a:sym typeface="+mn-ea"/>
              </a:rPr>
              <a:t>：</a:t>
            </a:r>
            <a:r>
              <a:rPr lang="en-US" altLang="zh-CN" dirty="0">
                <a:solidFill>
                  <a:schemeClr val="bg1"/>
                </a:solidFill>
                <a:latin typeface="Calibri (正文)" charset="0"/>
                <a:ea typeface="MiSans" pitchFamily="34" charset="-122"/>
                <a:cs typeface="Calibri (正文)" charset="0"/>
                <a:sym typeface="+mn-ea"/>
              </a:rPr>
              <a:t>Full-table deletion</a:t>
            </a:r>
            <a:endParaRPr lang="en-US" altLang="zh-CN" dirty="0">
              <a:solidFill>
                <a:schemeClr val="bg1"/>
              </a:solidFill>
              <a:latin typeface="Calibri (正文)" charset="0"/>
              <a:ea typeface="MiSans" pitchFamily="34" charset="-122"/>
              <a:cs typeface="Calibri (正文)" charset="0"/>
              <a:sym typeface="+mn-ea"/>
            </a:endParaRPr>
          </a:p>
          <a:p>
            <a:pPr algn="just">
              <a:lnSpc>
                <a:spcPct val="130000"/>
              </a:lnSpc>
            </a:pPr>
            <a:r>
              <a:rPr lang="en-US" altLang="zh-CN" dirty="0">
                <a:solidFill>
                  <a:schemeClr val="bg1"/>
                </a:solidFill>
                <a:latin typeface="Calibri (正文)" charset="0"/>
                <a:ea typeface="MiSans" pitchFamily="34" charset="-122"/>
                <a:cs typeface="Calibri (正文)" charset="0"/>
                <a:sym typeface="+mn-ea"/>
              </a:rPr>
              <a:t>TRUNCATE TABLE</a:t>
            </a:r>
            <a:r>
              <a:rPr lang="zh-CN" altLang="en-US" dirty="0">
                <a:solidFill>
                  <a:schemeClr val="bg1"/>
                </a:solidFill>
                <a:latin typeface="Calibri (正文)" charset="0"/>
                <a:ea typeface="MiSans" pitchFamily="34" charset="-122"/>
                <a:cs typeface="Calibri (正文)" charset="0"/>
                <a:sym typeface="+mn-ea"/>
              </a:rPr>
              <a:t>：</a:t>
            </a:r>
            <a:r>
              <a:rPr lang="en-US" altLang="zh-CN" dirty="0">
                <a:solidFill>
                  <a:schemeClr val="bg1"/>
                </a:solidFill>
                <a:latin typeface="Calibri (正文)" charset="0"/>
                <a:ea typeface="MiSans" pitchFamily="34" charset="-122"/>
                <a:cs typeface="Calibri (正文)" charset="0"/>
                <a:sym typeface="+mn-ea"/>
              </a:rPr>
              <a:t>Truncate table</a:t>
            </a:r>
            <a:endParaRPr lang="en-US" altLang="zh-CN" dirty="0">
              <a:solidFill>
                <a:schemeClr val="bg1"/>
              </a:solidFill>
              <a:latin typeface="Calibri (正文)" charset="0"/>
              <a:ea typeface="MiSans" pitchFamily="34" charset="-122"/>
              <a:cs typeface="Calibri (正文)" charset="0"/>
              <a:sym typeface="+mn-ea"/>
            </a:endParaRPr>
          </a:p>
        </p:txBody>
      </p:sp>
      <p:pic>
        <p:nvPicPr>
          <p:cNvPr id="2" name="图片 1" descr="111"/>
          <p:cNvPicPr>
            <a:picLocks noChangeAspect="1"/>
          </p:cNvPicPr>
          <p:nvPr/>
        </p:nvPicPr>
        <p:blipFill>
          <a:blip r:embed="rId6"/>
          <a:stretch>
            <a:fillRect/>
          </a:stretch>
        </p:blipFill>
        <p:spPr>
          <a:xfrm>
            <a:off x="3007360" y="1047115"/>
            <a:ext cx="8651240" cy="55441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108585" y="1951355"/>
            <a:ext cx="2966085" cy="4457065"/>
          </a:xfrm>
          <a:prstGeom prst="rect">
            <a:avLst/>
          </a:prstGeom>
          <a:solidFill>
            <a:srgbClr val="015DBB"/>
          </a:solidFill>
          <a:ln w="19050">
            <a:solidFill>
              <a:srgbClr val="1E46EB"/>
            </a:solidFill>
            <a:prstDash val="solid"/>
          </a:ln>
        </p:spPr>
        <p:txBody>
          <a:bodyPr/>
          <a:lstStyle/>
          <a:p>
            <a:endParaRPr lang="zh-CN" altLang="en-US"/>
          </a:p>
        </p:txBody>
      </p:sp>
      <p:sp>
        <p:nvSpPr>
          <p:cNvPr id="5" name="Text 2"/>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Reusable Validation Function</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7" name="Text 3"/>
          <p:cNvSpPr/>
          <p:nvPr/>
        </p:nvSpPr>
        <p:spPr>
          <a:xfrm>
            <a:off x="148590" y="1438275"/>
            <a:ext cx="2945130" cy="368300"/>
          </a:xfrm>
          <a:prstGeom prst="rect">
            <a:avLst/>
          </a:prstGeom>
          <a:noFill/>
        </p:spPr>
        <p:txBody>
          <a:bodyPr wrap="square" lIns="91440" tIns="45720" rIns="91440" bIns="45720" rtlCol="0" anchor="t">
            <a:spAutoFit/>
          </a:bodyPr>
          <a:lstStyle/>
          <a:p>
            <a:pPr algn="just">
              <a:lnSpc>
                <a:spcPct val="100000"/>
              </a:lnSpc>
            </a:pPr>
            <a:r>
              <a:rPr lang="en-US" altLang="zh-CN" b="1" dirty="0">
                <a:solidFill>
                  <a:srgbClr val="000000"/>
                </a:solidFill>
                <a:latin typeface="MiSans" pitchFamily="34" charset="-122"/>
                <a:ea typeface="MiSans" pitchFamily="34" charset="-122"/>
                <a:cs typeface="MiSans" pitchFamily="34" charset="-120"/>
              </a:rPr>
              <a:t>Core Function Signature</a:t>
            </a:r>
            <a:endParaRPr lang="en-US" altLang="zh-CN" b="1" dirty="0">
              <a:solidFill>
                <a:srgbClr val="000000"/>
              </a:solidFill>
              <a:latin typeface="MiSans" pitchFamily="34" charset="-122"/>
              <a:ea typeface="MiSans" pitchFamily="34" charset="-122"/>
              <a:cs typeface="MiSans" pitchFamily="34" charset="-120"/>
            </a:endParaRPr>
          </a:p>
        </p:txBody>
      </p:sp>
      <p:sp>
        <p:nvSpPr>
          <p:cNvPr id="10" name="Text 6"/>
          <p:cNvSpPr/>
          <p:nvPr/>
        </p:nvSpPr>
        <p:spPr>
          <a:xfrm>
            <a:off x="116205" y="1883410"/>
            <a:ext cx="2961640" cy="4641850"/>
          </a:xfrm>
          <a:prstGeom prst="rect">
            <a:avLst/>
          </a:prstGeom>
          <a:noFill/>
        </p:spPr>
        <p:txBody>
          <a:bodyPr wrap="square" lIns="91440" tIns="45720" rIns="91440" bIns="45720" rtlCol="0" anchor="t">
            <a:noAutofit/>
          </a:bodyPr>
          <a:lstStyle/>
          <a:p>
            <a:pPr algn="just">
              <a:lnSpc>
                <a:spcPct val="140000"/>
              </a:lnSpc>
            </a:pPr>
            <a:r>
              <a:rPr lang="en-US" altLang="zh-CN" sz="1600" dirty="0">
                <a:solidFill>
                  <a:schemeClr val="bg1"/>
                </a:solidFill>
              </a:rPr>
              <a:t>The function is encapsulated under the SqlValidator struct and invoked via Self::, resulting in a more structured design.</a:t>
            </a:r>
            <a:endParaRPr lang="en-US" altLang="zh-CN" sz="1600" dirty="0">
              <a:solidFill>
                <a:schemeClr val="bg1"/>
              </a:solidFill>
            </a:endParaRPr>
          </a:p>
          <a:p>
            <a:pPr algn="just">
              <a:lnSpc>
                <a:spcPct val="140000"/>
              </a:lnSpc>
            </a:pPr>
            <a:r>
              <a:rPr lang="en-US" altLang="zh-CN" sz="1600" dirty="0">
                <a:solidFill>
                  <a:schemeClr val="bg1"/>
                </a:solidFill>
              </a:rPr>
              <a:t>validate_file automatically handles file reading and returns SyntaxError (including file reading error information) on failure.</a:t>
            </a:r>
            <a:endParaRPr lang="en-US" altLang="zh-CN" sz="1600" dirty="0">
              <a:solidFill>
                <a:schemeClr val="bg1"/>
              </a:solidFill>
            </a:endParaRPr>
          </a:p>
          <a:p>
            <a:pPr algn="just">
              <a:lnSpc>
                <a:spcPct val="140000"/>
              </a:lnSpc>
            </a:pPr>
            <a:r>
              <a:rPr lang="en-US" altLang="zh-CN" sz="1600" dirty="0">
                <a:solidFill>
                  <a:schemeClr val="bg1"/>
                </a:solidFill>
              </a:rPr>
              <a:t>Syntax validation is directly bound to PostgreSqlDialect without the need for additional parameters, adapting to the target database.</a:t>
            </a:r>
            <a:endParaRPr lang="en-US" altLang="zh-CN" sz="1600" dirty="0">
              <a:solidFill>
                <a:schemeClr val="bg1"/>
              </a:solidFill>
            </a:endParaRPr>
          </a:p>
        </p:txBody>
      </p:sp>
      <p:pic>
        <p:nvPicPr>
          <p:cNvPr id="11" name="图片 10" descr="222"/>
          <p:cNvPicPr>
            <a:picLocks noChangeAspect="1"/>
          </p:cNvPicPr>
          <p:nvPr/>
        </p:nvPicPr>
        <p:blipFill>
          <a:blip r:embed="rId2"/>
          <a:stretch>
            <a:fillRect/>
          </a:stretch>
        </p:blipFill>
        <p:spPr>
          <a:xfrm>
            <a:off x="3157855" y="1139190"/>
            <a:ext cx="8844915" cy="56229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5630" y="4870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Test Case Coverage</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4"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5" name="Image 2" descr="https://kimi-img.moonshot.cn/pub/slides/slides_tmpl/image/25-09-08-12:55:57-d2v63ndnfo2stf9dk540.png"/>
          <p:cNvPicPr>
            <a:picLocks noChangeAspect="1"/>
          </p:cNvPicPr>
          <p:nvPr/>
        </p:nvPicPr>
        <p:blipFill>
          <a:blip r:embed="rId2"/>
          <a:srcRect t="22162"/>
          <a:stretch>
            <a:fillRect/>
          </a:stretch>
        </p:blipFill>
        <p:spPr>
          <a:xfrm>
            <a:off x="8027035" y="850900"/>
            <a:ext cx="3446145" cy="2682875"/>
          </a:xfrm>
          <a:prstGeom prst="rect">
            <a:avLst/>
          </a:prstGeom>
        </p:spPr>
      </p:pic>
      <p:pic>
        <p:nvPicPr>
          <p:cNvPr id="6" name="Image 3" descr="https://kimi-img.moonshot.cn/pub/slides/slides_tmpl/image/25-09-08-12:55:41-d2v63jdnfo2stf9dk4q0.png"/>
          <p:cNvPicPr>
            <a:picLocks noChangeAspect="1"/>
          </p:cNvPicPr>
          <p:nvPr/>
        </p:nvPicPr>
        <p:blipFill>
          <a:blip r:embed="rId3"/>
          <a:stretch>
            <a:fillRect/>
          </a:stretch>
        </p:blipFill>
        <p:spPr>
          <a:xfrm>
            <a:off x="0" y="6144260"/>
            <a:ext cx="12192635" cy="713740"/>
          </a:xfrm>
          <a:prstGeom prst="rect">
            <a:avLst/>
          </a:prstGeom>
        </p:spPr>
      </p:pic>
      <p:sp>
        <p:nvSpPr>
          <p:cNvPr id="7" name="Text 1"/>
          <p:cNvSpPr/>
          <p:nvPr/>
        </p:nvSpPr>
        <p:spPr>
          <a:xfrm>
            <a:off x="15103475" y="2876550"/>
            <a:ext cx="4064000" cy="174625"/>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graphicFrame>
        <p:nvGraphicFramePr>
          <p:cNvPr id="2" name="表格 1"/>
          <p:cNvGraphicFramePr/>
          <p:nvPr/>
        </p:nvGraphicFramePr>
        <p:xfrm>
          <a:off x="777875" y="1257935"/>
          <a:ext cx="10485120" cy="5179686"/>
        </p:xfrm>
        <a:graphic>
          <a:graphicData uri="http://schemas.openxmlformats.org/drawingml/2006/table">
            <a:tbl>
              <a:tblPr>
                <a:tableStyleId>{F5AB1C69-6EDB-4FF4-983F-18BD219EF322}</a:tableStyleId>
              </a:tblPr>
              <a:tblGrid>
                <a:gridCol w="3495040"/>
                <a:gridCol w="3495040"/>
                <a:gridCol w="3495040"/>
              </a:tblGrid>
              <a:tr h="0">
                <a:tc>
                  <a:txBody>
                    <a:bodyPr/>
                    <a:lstStyle/>
                    <a:p>
                      <a:pPr indent="0" fontAlgn="auto">
                        <a:lnSpc>
                          <a:spcPct val="100000"/>
                        </a:lnSpc>
                        <a:spcBef>
                          <a:spcPct val="0"/>
                        </a:spcBef>
                        <a:spcAft>
                          <a:spcPct val="0"/>
                        </a:spcAft>
                      </a:pPr>
                      <a:r>
                        <a:rPr lang="en-US" altLang="zh-CN" sz="2000" b="1">
                          <a:solidFill>
                            <a:schemeClr val="bg1"/>
                          </a:solidFill>
                        </a:rPr>
                        <a:t>Test Scenario</a:t>
                      </a:r>
                      <a:endParaRPr lang="en-US" altLang="zh-CN" sz="2000" b="1">
                        <a:solidFill>
                          <a:schemeClr val="bg1"/>
                        </a:solidFill>
                      </a:endParaRPr>
                    </a:p>
                  </a:txBody>
                  <a:tcPr marL="86042" marR="86042" marT="57467" marB="57467" anchor="ctr">
                    <a:solidFill>
                      <a:srgbClr val="015DBB"/>
                    </a:solidFill>
                  </a:tcPr>
                </a:tc>
                <a:tc>
                  <a:txBody>
                    <a:bodyPr/>
                    <a:lstStyle/>
                    <a:p>
                      <a:pPr indent="0" fontAlgn="auto">
                        <a:lnSpc>
                          <a:spcPct val="100000"/>
                        </a:lnSpc>
                        <a:spcBef>
                          <a:spcPct val="0"/>
                        </a:spcBef>
                        <a:spcAft>
                          <a:spcPct val="0"/>
                        </a:spcAft>
                      </a:pPr>
                      <a:r>
                        <a:rPr lang="en-US" altLang="zh-CN" sz="2000" b="1">
                          <a:solidFill>
                            <a:schemeClr val="bg1"/>
                          </a:solidFill>
                        </a:rPr>
                        <a:t>Corresponding Test Function</a:t>
                      </a:r>
                      <a:endParaRPr lang="en-US" altLang="zh-CN" sz="2000" b="1">
                        <a:solidFill>
                          <a:schemeClr val="bg1"/>
                        </a:solidFill>
                      </a:endParaRPr>
                    </a:p>
                  </a:txBody>
                  <a:tcPr marL="86042" marR="86042" marT="57467" marB="57467" anchor="ctr">
                    <a:solidFill>
                      <a:srgbClr val="015DBB"/>
                    </a:solidFill>
                  </a:tcPr>
                </a:tc>
                <a:tc>
                  <a:txBody>
                    <a:bodyPr/>
                    <a:lstStyle/>
                    <a:p>
                      <a:pPr indent="0" fontAlgn="auto">
                        <a:lnSpc>
                          <a:spcPct val="100000"/>
                        </a:lnSpc>
                        <a:spcBef>
                          <a:spcPct val="0"/>
                        </a:spcBef>
                        <a:spcAft>
                          <a:spcPct val="0"/>
                        </a:spcAft>
                      </a:pPr>
                      <a:r>
                        <a:rPr lang="en-US" altLang="zh-CN" sz="2000" b="1">
                          <a:solidFill>
                            <a:schemeClr val="bg1"/>
                          </a:solidFill>
                        </a:rPr>
                        <a:t>Expected Result</a:t>
                      </a:r>
                      <a:endParaRPr lang="en-US" altLang="zh-CN" sz="2000" b="1">
                        <a:solidFill>
                          <a:schemeClr val="bg1"/>
                        </a:solidFill>
                      </a:endParaRPr>
                    </a:p>
                  </a:txBody>
                  <a:tcPr marL="86042" marR="86042" marT="57467" marB="57467" anchor="ctr">
                    <a:solidFill>
                      <a:srgbClr val="015DBB"/>
                    </a:solidFill>
                  </a:tcPr>
                </a:tc>
              </a:tr>
              <a:tr h="0">
                <a:tc>
                  <a:txBody>
                    <a:bodyPr/>
                    <a:lstStyle/>
                    <a:p>
                      <a:pPr indent="0" fontAlgn="auto">
                        <a:lnSpc>
                          <a:spcPct val="100000"/>
                        </a:lnSpc>
                        <a:spcBef>
                          <a:spcPct val="0"/>
                        </a:spcBef>
                        <a:spcAft>
                          <a:spcPct val="0"/>
                        </a:spcAft>
                      </a:pPr>
                      <a:r>
                        <a:rPr lang="en-US" altLang="zh-CN" sz="1800"/>
                        <a:t>SQL with syntax error (missing parenthesis)</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test_validate_syntax_error</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Returns SyntaxError (containing "expected" or ")")</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Normal SQL (CREATE TABLE)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test_validate_normal_sql</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Validation passed (Ok(()))</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High-risk operation (DROP TABLE)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test_validate_high_risk_drop</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Returns HighRiskOp("DROP TABLE")</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High-risk operation (DELETE without WHERE)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test_validate_high_risk_delete_no_where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Returns HighRiskOp("DELETE FROM (no WHERE clause, may delete entire table)")</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High-risk operation (TRUNCATE TABLE)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(Extensible, code already supports detection)</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Returns HighRiskOp("TRUNCATE TABLE")</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Allowed specified high-risk operation (DROP TABLE)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test_validate_allowed_high_risk</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Validation passed (Ok(()))</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Disabled high-risk detection</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test_validate_disabled_high_risk</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High-risk operation allowed (Ok(()))</a:t>
                      </a:r>
                      <a:endParaRPr lang="en-US" altLang="zh-CN" sz="1800"/>
                    </a:p>
                  </a:txBody>
                  <a:tcPr marL="86042" marR="86042" marT="57467" marB="57467" anchor="ctr"/>
                </a:tc>
              </a:tr>
              <a:tr h="0">
                <a:tc>
                  <a:txBody>
                    <a:bodyPr/>
                    <a:lstStyle/>
                    <a:p>
                      <a:pPr indent="0" fontAlgn="auto">
                        <a:lnSpc>
                          <a:spcPct val="100000"/>
                        </a:lnSpc>
                        <a:spcBef>
                          <a:spcPct val="0"/>
                        </a:spcBef>
                        <a:spcAft>
                          <a:spcPct val="0"/>
                        </a:spcAft>
                      </a:pPr>
                      <a:r>
                        <a:rPr lang="en-US" altLang="zh-CN" sz="1800"/>
                        <a:t>DELETE with WHERE clause (safe operation)</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test_validate_delete_with_where</a:t>
                      </a:r>
                      <a:endParaRPr lang="en-US" altLang="zh-CN" sz="1800"/>
                    </a:p>
                  </a:txBody>
                  <a:tcPr marL="86042" marR="86042" marT="57467" marB="57467" anchor="ctr"/>
                </a:tc>
                <a:tc>
                  <a:txBody>
                    <a:bodyPr/>
                    <a:lstStyle/>
                    <a:p>
                      <a:pPr indent="0" fontAlgn="auto">
                        <a:lnSpc>
                          <a:spcPct val="100000"/>
                        </a:lnSpc>
                        <a:spcBef>
                          <a:spcPct val="0"/>
                        </a:spcBef>
                        <a:spcAft>
                          <a:spcPct val="0"/>
                        </a:spcAft>
                      </a:pPr>
                      <a:r>
                        <a:rPr lang="en-US" altLang="zh-CN" sz="1800"/>
                        <a:t>Validation passed (Ok(()))</a:t>
                      </a:r>
                      <a:endParaRPr lang="en-US" altLang="zh-CN" sz="1800"/>
                    </a:p>
                  </a:txBody>
                  <a:tcPr marL="86042" marR="86042" marT="57467" marB="57467"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1"/>
          <p:cNvSpPr/>
          <p:nvPr/>
        </p:nvSpPr>
        <p:spPr>
          <a:xfrm>
            <a:off x="15103475" y="2876550"/>
            <a:ext cx="4064000" cy="174625"/>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pic>
        <p:nvPicPr>
          <p:cNvPr id="2" name="图片 1" descr="4"/>
          <p:cNvPicPr>
            <a:picLocks noChangeAspect="1"/>
          </p:cNvPicPr>
          <p:nvPr/>
        </p:nvPicPr>
        <p:blipFill>
          <a:blip r:embed="rId1"/>
          <a:stretch>
            <a:fillRect/>
          </a:stretch>
        </p:blipFill>
        <p:spPr>
          <a:xfrm>
            <a:off x="0" y="0"/>
            <a:ext cx="7879715" cy="4321810"/>
          </a:xfrm>
          <a:prstGeom prst="rect">
            <a:avLst/>
          </a:prstGeom>
        </p:spPr>
      </p:pic>
      <p:pic>
        <p:nvPicPr>
          <p:cNvPr id="8" name="图片 7" descr="5"/>
          <p:cNvPicPr>
            <a:picLocks noChangeAspect="1"/>
          </p:cNvPicPr>
          <p:nvPr/>
        </p:nvPicPr>
        <p:blipFill>
          <a:blip r:embed="rId2"/>
          <a:stretch>
            <a:fillRect/>
          </a:stretch>
        </p:blipFill>
        <p:spPr>
          <a:xfrm>
            <a:off x="2484755" y="1052830"/>
            <a:ext cx="8241030" cy="4752340"/>
          </a:xfrm>
          <a:prstGeom prst="rect">
            <a:avLst/>
          </a:prstGeom>
        </p:spPr>
      </p:pic>
      <p:pic>
        <p:nvPicPr>
          <p:cNvPr id="9" name="图片 8" descr="6"/>
          <p:cNvPicPr>
            <a:picLocks noChangeAspect="1"/>
          </p:cNvPicPr>
          <p:nvPr/>
        </p:nvPicPr>
        <p:blipFill>
          <a:blip r:embed="rId3"/>
          <a:stretch>
            <a:fillRect/>
          </a:stretch>
        </p:blipFill>
        <p:spPr>
          <a:xfrm>
            <a:off x="6350635" y="1814195"/>
            <a:ext cx="6659880" cy="5043805"/>
          </a:xfrm>
          <a:prstGeom prst="rect">
            <a:avLst/>
          </a:prstGeom>
        </p:spPr>
      </p:pic>
      <p:cxnSp>
        <p:nvCxnSpPr>
          <p:cNvPr id="12" name="直接连接符 11"/>
          <p:cNvCxnSpPr/>
          <p:nvPr/>
        </p:nvCxnSpPr>
        <p:spPr>
          <a:xfrm>
            <a:off x="111125" y="239395"/>
            <a:ext cx="1637030" cy="762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111125" y="2590800"/>
            <a:ext cx="237363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a:off x="2484755" y="1289050"/>
            <a:ext cx="328168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p:nvPr/>
        </p:nvCxnSpPr>
        <p:spPr>
          <a:xfrm>
            <a:off x="2512695" y="4349750"/>
            <a:ext cx="383794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a:off x="6350635" y="2040890"/>
            <a:ext cx="313245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a:off x="6350635" y="3856355"/>
            <a:ext cx="284035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6350635" y="5452745"/>
            <a:ext cx="205105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nvGrpSpPr>
          <p:cNvPr id="19" name="组合 18"/>
          <p:cNvGrpSpPr/>
          <p:nvPr/>
        </p:nvGrpSpPr>
        <p:grpSpPr>
          <a:xfrm>
            <a:off x="609600" y="5867400"/>
            <a:ext cx="4875530" cy="368300"/>
            <a:chOff x="5868" y="1794"/>
            <a:chExt cx="7678" cy="580"/>
          </a:xfrm>
        </p:grpSpPr>
        <p:sp>
          <p:nvSpPr>
            <p:cNvPr id="20" name="Shape 0"/>
            <p:cNvSpPr/>
            <p:nvPr/>
          </p:nvSpPr>
          <p:spPr>
            <a:xfrm>
              <a:off x="5868" y="1794"/>
              <a:ext cx="1854" cy="580"/>
            </a:xfrm>
            <a:prstGeom prst="rect">
              <a:avLst/>
            </a:prstGeom>
            <a:solidFill>
              <a:srgbClr val="015DBB"/>
            </a:solidFill>
          </p:spPr>
          <p:txBody>
            <a:bodyPr/>
            <a:lstStyle/>
            <a:p>
              <a:endParaRPr lang="zh-CN" altLang="en-US"/>
            </a:p>
          </p:txBody>
        </p:sp>
        <p:sp>
          <p:nvSpPr>
            <p:cNvPr id="21" name="Text 3"/>
            <p:cNvSpPr/>
            <p:nvPr/>
          </p:nvSpPr>
          <p:spPr>
            <a:xfrm>
              <a:off x="6018" y="1794"/>
              <a:ext cx="7528" cy="580"/>
            </a:xfrm>
            <a:prstGeom prst="rect">
              <a:avLst/>
            </a:prstGeom>
            <a:noFill/>
          </p:spPr>
          <p:txBody>
            <a:bodyPr wrap="square" lIns="91440" tIns="45720" rIns="91440" bIns="45720" rtlCol="0" anchor="t">
              <a:spAutoFit/>
            </a:bodyPr>
            <a:lstStyle/>
            <a:p>
              <a:pPr algn="just">
                <a:lnSpc>
                  <a:spcPct val="100000"/>
                </a:lnSpc>
              </a:pPr>
              <a:r>
                <a:rPr lang="en-US" altLang="zh-CN" b="1" dirty="0">
                  <a:solidFill>
                    <a:schemeClr val="bg1"/>
                  </a:solidFill>
                  <a:latin typeface="MiSans" pitchFamily="34" charset="-122"/>
                  <a:ea typeface="MiSans" pitchFamily="34" charset="-122"/>
                  <a:cs typeface="MiSans" pitchFamily="34" charset="-120"/>
                </a:rPr>
                <a:t>7 Tests</a:t>
              </a:r>
              <a:endParaRPr lang="en-US" altLang="zh-CN" b="1" dirty="0">
                <a:solidFill>
                  <a:schemeClr val="bg1"/>
                </a:solidFill>
                <a:latin typeface="MiSans" pitchFamily="34" charset="-122"/>
                <a:ea typeface="MiSans" pitchFamily="34" charset="-122"/>
                <a:cs typeface="MiSans" pitchFamily="34" charset="-120"/>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p:cNvSpPr/>
          <p:nvPr/>
        </p:nvSpPr>
        <p:spPr>
          <a:xfrm>
            <a:off x="595630" y="525145"/>
            <a:ext cx="7004685" cy="119888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Usage Effect</a:t>
            </a:r>
            <a:endParaRPr lang="en-US" altLang="zh-CN" sz="3600" b="1" dirty="0">
              <a:solidFill>
                <a:srgbClr val="015DBB"/>
              </a:solidFill>
              <a:latin typeface="MiSans" pitchFamily="34" charset="-122"/>
              <a:ea typeface="MiSans" pitchFamily="34" charset="-122"/>
              <a:cs typeface="MiSans" pitchFamily="34" charset="-120"/>
            </a:endParaRPr>
          </a:p>
          <a:p>
            <a:pPr>
              <a:lnSpc>
                <a:spcPct val="100000"/>
              </a:lnSpc>
            </a:pPr>
            <a:endParaRPr lang="en-US" altLang="zh-CN" sz="3600" b="1" dirty="0">
              <a:solidFill>
                <a:srgbClr val="015DBB"/>
              </a:solidFill>
              <a:latin typeface="MiSans" pitchFamily="34" charset="-122"/>
              <a:ea typeface="MiSans" pitchFamily="34" charset="-122"/>
              <a:cs typeface="MiSans" pitchFamily="34" charset="-120"/>
            </a:endParaRPr>
          </a:p>
        </p:txBody>
      </p:sp>
      <p:pic>
        <p:nvPicPr>
          <p:cNvPr id="6" name="Image 3"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15" name="图片 14" descr="11"/>
          <p:cNvPicPr>
            <a:picLocks noChangeAspect="1"/>
          </p:cNvPicPr>
          <p:nvPr/>
        </p:nvPicPr>
        <p:blipFill>
          <a:blip r:embed="rId2"/>
          <a:stretch>
            <a:fillRect/>
          </a:stretch>
        </p:blipFill>
        <p:spPr>
          <a:xfrm>
            <a:off x="387350" y="1229360"/>
            <a:ext cx="7293610" cy="4055745"/>
          </a:xfrm>
          <a:prstGeom prst="rect">
            <a:avLst/>
          </a:prstGeom>
        </p:spPr>
      </p:pic>
      <p:pic>
        <p:nvPicPr>
          <p:cNvPr id="16" name="图片 15" descr="11验证成功"/>
          <p:cNvPicPr>
            <a:picLocks noChangeAspect="1"/>
          </p:cNvPicPr>
          <p:nvPr/>
        </p:nvPicPr>
        <p:blipFill>
          <a:blip r:embed="rId3"/>
          <a:stretch>
            <a:fillRect/>
          </a:stretch>
        </p:blipFill>
        <p:spPr>
          <a:xfrm>
            <a:off x="4716780" y="2258695"/>
            <a:ext cx="5922645" cy="4537710"/>
          </a:xfrm>
          <a:prstGeom prst="rect">
            <a:avLst/>
          </a:prstGeom>
        </p:spPr>
      </p:pic>
      <p:sp>
        <p:nvSpPr>
          <p:cNvPr id="22" name="文本框 21"/>
          <p:cNvSpPr txBox="1"/>
          <p:nvPr/>
        </p:nvSpPr>
        <p:spPr>
          <a:xfrm>
            <a:off x="10469880" y="4519930"/>
            <a:ext cx="1638300" cy="829945"/>
          </a:xfrm>
          <a:prstGeom prst="rect">
            <a:avLst/>
          </a:prstGeom>
          <a:noFill/>
        </p:spPr>
        <p:txBody>
          <a:bodyPr wrap="square" rtlCol="0">
            <a:spAutoFit/>
          </a:bodyPr>
          <a:lstStyle/>
          <a:p>
            <a:r>
              <a:rPr lang="en-US" altLang="zh-CN" sz="2400" b="1">
                <a:solidFill>
                  <a:srgbClr val="FF0000"/>
                </a:solidFill>
              </a:rPr>
              <a:t>Verification succeeded</a:t>
            </a:r>
            <a:endParaRPr lang="en-US" altLang="zh-CN" sz="2400" b="1">
              <a:solidFill>
                <a:srgbClr val="FF0000"/>
              </a:solidFill>
            </a:endParaRPr>
          </a:p>
        </p:txBody>
      </p:sp>
      <p:sp>
        <p:nvSpPr>
          <p:cNvPr id="18" name="Shape 0"/>
          <p:cNvSpPr/>
          <p:nvPr/>
        </p:nvSpPr>
        <p:spPr>
          <a:xfrm>
            <a:off x="7369175" y="102235"/>
            <a:ext cx="4507865" cy="3411855"/>
          </a:xfrm>
          <a:prstGeom prst="rect">
            <a:avLst/>
          </a:prstGeom>
          <a:solidFill>
            <a:srgbClr val="015DBB"/>
          </a:solidFill>
          <a:ln w="19050">
            <a:solidFill>
              <a:srgbClr val="1E46EB"/>
            </a:solidFill>
            <a:prstDash val="solid"/>
          </a:ln>
        </p:spPr>
        <p:txBody>
          <a:bodyPr/>
          <a:lstStyle/>
          <a:p>
            <a:endParaRPr lang="zh-CN" altLang="en-US"/>
          </a:p>
        </p:txBody>
      </p:sp>
      <p:sp>
        <p:nvSpPr>
          <p:cNvPr id="19" name="Text 6"/>
          <p:cNvSpPr/>
          <p:nvPr/>
        </p:nvSpPr>
        <p:spPr>
          <a:xfrm>
            <a:off x="7360285" y="39370"/>
            <a:ext cx="4519930" cy="3453130"/>
          </a:xfrm>
          <a:prstGeom prst="rect">
            <a:avLst/>
          </a:prstGeom>
          <a:noFill/>
        </p:spPr>
        <p:txBody>
          <a:bodyPr wrap="square" lIns="91440" tIns="45720" rIns="91440" bIns="45720" rtlCol="0" anchor="t">
            <a:noAutofit/>
          </a:bodyPr>
          <a:lstStyle/>
          <a:p>
            <a:pPr algn="just">
              <a:lnSpc>
                <a:spcPct val="140000"/>
              </a:lnSpc>
            </a:pPr>
            <a:r>
              <a:rPr lang="en-US" altLang="zh-CN" sz="1600" dirty="0">
                <a:solidFill>
                  <a:schemeClr val="bg1"/>
                </a:solidFill>
              </a:rPr>
              <a:t>All 7 core scenario tests have passed, indicating that:</a:t>
            </a:r>
            <a:endParaRPr lang="en-US" altLang="zh-CN" sz="1600" dirty="0">
              <a:solidFill>
                <a:schemeClr val="bg1"/>
              </a:solidFill>
            </a:endParaRPr>
          </a:p>
          <a:p>
            <a:pPr algn="just">
              <a:lnSpc>
                <a:spcPct val="140000"/>
              </a:lnSpc>
            </a:pPr>
            <a:r>
              <a:rPr lang="en-US" altLang="zh-CN" sz="1600" dirty="0">
                <a:solidFill>
                  <a:schemeClr val="bg1"/>
                </a:solidFill>
              </a:rPr>
              <a:t>The syntax validation module can accurately identify SQL syntax errors;</a:t>
            </a:r>
            <a:endParaRPr lang="en-US" altLang="zh-CN" sz="1600" dirty="0">
              <a:solidFill>
                <a:schemeClr val="bg1"/>
              </a:solidFill>
            </a:endParaRPr>
          </a:p>
          <a:p>
            <a:pPr algn="just">
              <a:lnSpc>
                <a:spcPct val="140000"/>
              </a:lnSpc>
            </a:pPr>
            <a:r>
              <a:rPr lang="en-US" altLang="zh-CN" sz="1600" dirty="0">
                <a:solidFill>
                  <a:schemeClr val="bg1"/>
                </a:solidFill>
              </a:rPr>
              <a:t>The high-risk operation interception logic can effectively block risky operations such as DROP TABLE and DELETE without WHERE;</a:t>
            </a:r>
            <a:endParaRPr lang="en-US" altLang="zh-CN" sz="1600" dirty="0">
              <a:solidFill>
                <a:schemeClr val="bg1"/>
              </a:solidFill>
            </a:endParaRPr>
          </a:p>
          <a:p>
            <a:pPr algn="just">
              <a:lnSpc>
                <a:spcPct val="140000"/>
              </a:lnSpc>
            </a:pPr>
            <a:r>
              <a:rPr lang="en-US" altLang="zh-CN" sz="1600" dirty="0">
                <a:solidFill>
                  <a:schemeClr val="bg1"/>
                </a:solidFill>
              </a:rPr>
              <a:t>Configuration items (allowing high-risk operations, disabling high-risk detection) can take effect as expected, meeting the flexible needs of different environments.</a:t>
            </a:r>
            <a:endParaRPr lang="en-US" altLang="zh-CN" sz="1600"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2289139" y="3073658"/>
            <a:ext cx="7613721" cy="1569660"/>
          </a:xfrm>
          <a:prstGeom prst="rect">
            <a:avLst/>
          </a:prstGeom>
          <a:noFill/>
        </p:spPr>
        <p:txBody>
          <a:bodyPr wrap="square" lIns="91440" tIns="45720" rIns="91440" bIns="45720" rtlCol="0" anchor="t">
            <a:spAutoFit/>
          </a:bodyPr>
          <a:lstStyle/>
          <a:p>
            <a:pPr algn="ctr">
              <a:lnSpc>
                <a:spcPct val="100000"/>
              </a:lnSpc>
            </a:pPr>
            <a:r>
              <a:rPr lang="en-US" sz="4800" b="1" dirty="0">
                <a:solidFill>
                  <a:srgbClr val="015DBB"/>
                </a:solidFill>
                <a:latin typeface="MiSans" pitchFamily="34" charset="-122"/>
                <a:ea typeface="MiSans" pitchFamily="34" charset="-122"/>
                <a:cs typeface="MiSans" pitchFamily="34" charset="-120"/>
              </a:rPr>
              <a:t>Migration Execution and Rollback</a:t>
            </a:r>
            <a:endParaRPr lang="en-US" sz="1600" dirty="0"/>
          </a:p>
        </p:txBody>
      </p:sp>
      <p:sp>
        <p:nvSpPr>
          <p:cNvPr id="4" name="Text 1"/>
          <p:cNvSpPr/>
          <p:nvPr/>
        </p:nvSpPr>
        <p:spPr>
          <a:xfrm>
            <a:off x="333216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04</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404525" y="1228492"/>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p:cNvSpPr/>
          <p:nvPr/>
        </p:nvSpPr>
        <p:spPr>
          <a:xfrm>
            <a:off x="176818" y="1526912"/>
            <a:ext cx="8328025" cy="2134870"/>
          </a:xfrm>
          <a:prstGeom prst="rect">
            <a:avLst/>
          </a:prstGeom>
          <a:solidFill>
            <a:srgbClr val="015DBB"/>
          </a:solidFill>
        </p:spPr>
        <p:txBody>
          <a:bodyPr/>
          <a:lstStyle/>
          <a:p>
            <a:endParaRPr lang="zh-CN" altLang="en-US"/>
          </a:p>
        </p:txBody>
      </p:sp>
      <p:sp>
        <p:nvSpPr>
          <p:cNvPr id="5" name="Text 1"/>
          <p:cNvSpPr/>
          <p:nvPr/>
        </p:nvSpPr>
        <p:spPr>
          <a:xfrm>
            <a:off x="3119755" y="1664335"/>
            <a:ext cx="8328025" cy="213487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2"/>
          <p:cNvSpPr/>
          <p:nvPr/>
        </p:nvSpPr>
        <p:spPr>
          <a:xfrm flipH="1">
            <a:off x="7361039" y="4049504"/>
            <a:ext cx="4684988" cy="2134870"/>
          </a:xfrm>
          <a:prstGeom prst="rect">
            <a:avLst/>
          </a:prstGeom>
          <a:solidFill>
            <a:srgbClr val="015DBB"/>
          </a:solidFill>
        </p:spPr>
        <p:txBody>
          <a:bodyPr/>
          <a:lstStyle/>
          <a:p>
            <a:endParaRPr lang="zh-CN" altLang="en-US"/>
          </a:p>
        </p:txBody>
      </p:sp>
      <p:sp>
        <p:nvSpPr>
          <p:cNvPr id="7" name="Text 3"/>
          <p:cNvSpPr/>
          <p:nvPr/>
        </p:nvSpPr>
        <p:spPr>
          <a:xfrm>
            <a:off x="3788764" y="4040676"/>
            <a:ext cx="8328025" cy="2134870"/>
          </a:xfrm>
          <a:prstGeom prst="rect">
            <a:avLst/>
          </a:prstGeom>
          <a:noFill/>
        </p:spPr>
        <p:txBody>
          <a:bodyPr wrap="square" lIns="45720" tIns="91440" rIns="91440" bIns="45720" rtlCol="0" anchor="ctr"/>
          <a:lstStyle/>
          <a:p>
            <a:pPr>
              <a:lnSpc>
                <a:spcPct val="100000"/>
              </a:lnSpc>
            </a:pPr>
            <a:endParaRPr lang="en-US" sz="1600" dirty="0"/>
          </a:p>
        </p:txBody>
      </p:sp>
      <p:sp>
        <p:nvSpPr>
          <p:cNvPr id="8" name="Text 4"/>
          <p:cNvSpPr/>
          <p:nvPr/>
        </p:nvSpPr>
        <p:spPr>
          <a:xfrm>
            <a:off x="595630" y="487045"/>
            <a:ext cx="3890453"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Definition of Up and Parameters</a:t>
            </a:r>
            <a:endParaRPr lang="en-US" sz="1600" dirty="0"/>
          </a:p>
        </p:txBody>
      </p:sp>
      <p:pic>
        <p:nvPicPr>
          <p:cNvPr id="9" name="Image 2"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0" name="Text 5"/>
          <p:cNvSpPr/>
          <p:nvPr/>
        </p:nvSpPr>
        <p:spPr>
          <a:xfrm>
            <a:off x="508605" y="1962907"/>
            <a:ext cx="7664450" cy="400110"/>
          </a:xfrm>
          <a:prstGeom prst="rect">
            <a:avLst/>
          </a:prstGeom>
          <a:noFill/>
        </p:spPr>
        <p:txBody>
          <a:bodyPr wrap="square" lIns="91440" tIns="45720" rIns="91440" bIns="45720" rtlCol="0" anchor="t">
            <a:spAutoFit/>
          </a:bodyPr>
          <a:lstStyle/>
          <a:p>
            <a:pPr algn="just">
              <a:lnSpc>
                <a:spcPct val="100000"/>
              </a:lnSpc>
            </a:pPr>
            <a:r>
              <a:rPr lang="en-US" sz="2000" b="1" dirty="0">
                <a:solidFill>
                  <a:srgbClr val="FFFFFF"/>
                </a:solidFill>
                <a:latin typeface="MiSans" pitchFamily="34" charset="-122"/>
                <a:ea typeface="MiSans" pitchFamily="34" charset="-122"/>
                <a:cs typeface="MiSans" pitchFamily="34" charset="-120"/>
              </a:rPr>
              <a:t>Structure Definition</a:t>
            </a:r>
            <a:endParaRPr lang="en-US" sz="1600" dirty="0"/>
          </a:p>
        </p:txBody>
      </p:sp>
      <p:sp>
        <p:nvSpPr>
          <p:cNvPr id="11" name="Text 6"/>
          <p:cNvSpPr/>
          <p:nvPr/>
        </p:nvSpPr>
        <p:spPr>
          <a:xfrm>
            <a:off x="595630" y="2603414"/>
            <a:ext cx="7663180" cy="460375"/>
          </a:xfrm>
          <a:prstGeom prst="rect">
            <a:avLst/>
          </a:prstGeom>
          <a:noFill/>
        </p:spPr>
        <p:txBody>
          <a:bodyPr wrap="square" lIns="91440" tIns="45720" rIns="91440" bIns="45720" rtlCol="0" anchor="t">
            <a:spAutoFit/>
          </a:bodyPr>
          <a:lstStyle/>
          <a:p>
            <a:pPr algn="just">
              <a:lnSpc>
                <a:spcPct val="150000"/>
              </a:lnSpc>
            </a:pPr>
            <a:endParaRPr lang="en-US" sz="1600" dirty="0"/>
          </a:p>
        </p:txBody>
      </p:sp>
      <p:sp>
        <p:nvSpPr>
          <p:cNvPr id="12" name="Text 7"/>
          <p:cNvSpPr/>
          <p:nvPr/>
        </p:nvSpPr>
        <p:spPr>
          <a:xfrm>
            <a:off x="2893503" y="4235200"/>
            <a:ext cx="7664400" cy="400110"/>
          </a:xfrm>
          <a:prstGeom prst="rect">
            <a:avLst/>
          </a:prstGeom>
          <a:noFill/>
        </p:spPr>
        <p:txBody>
          <a:bodyPr wrap="square" lIns="91440" tIns="45720" rIns="91440" bIns="45720" rtlCol="0" anchor="t">
            <a:spAutoFit/>
          </a:bodyPr>
          <a:lstStyle/>
          <a:p>
            <a:pPr algn="r">
              <a:lnSpc>
                <a:spcPct val="100000"/>
              </a:lnSpc>
            </a:pPr>
            <a:r>
              <a:rPr lang="en-US" sz="2000" b="1" dirty="0">
                <a:solidFill>
                  <a:srgbClr val="FFFFFF"/>
                </a:solidFill>
                <a:latin typeface="MiSans" pitchFamily="34" charset="-122"/>
                <a:ea typeface="MiSans" pitchFamily="34" charset="-122"/>
                <a:cs typeface="MiSans" pitchFamily="34" charset="-120"/>
              </a:rPr>
              <a:t>Parameter Analysis</a:t>
            </a:r>
            <a:endParaRPr lang="en-US" sz="1600" dirty="0"/>
          </a:p>
        </p:txBody>
      </p:sp>
      <p:pic>
        <p:nvPicPr>
          <p:cNvPr id="13" name="图片 12" descr="文本&#10;&#10;AI 生成的内容可能不正确。"/>
          <p:cNvPicPr>
            <a:picLocks noChangeAspect="1"/>
          </p:cNvPicPr>
          <p:nvPr/>
        </p:nvPicPr>
        <p:blipFill>
          <a:blip r:embed="rId2"/>
          <a:stretch>
            <a:fillRect/>
          </a:stretch>
        </p:blipFill>
        <p:spPr>
          <a:xfrm>
            <a:off x="4591461" y="-442967"/>
            <a:ext cx="8172322" cy="3174737"/>
          </a:xfrm>
          <a:prstGeom prst="rect">
            <a:avLst/>
          </a:prstGeom>
        </p:spPr>
      </p:pic>
      <p:pic>
        <p:nvPicPr>
          <p:cNvPr id="14" name="图片 13" descr="文本&#10;&#10;AI 生成的内容可能不正确。"/>
          <p:cNvPicPr>
            <a:picLocks noChangeAspect="1"/>
          </p:cNvPicPr>
          <p:nvPr/>
        </p:nvPicPr>
        <p:blipFill>
          <a:blip r:embed="rId3"/>
          <a:stretch>
            <a:fillRect/>
          </a:stretch>
        </p:blipFill>
        <p:spPr>
          <a:xfrm>
            <a:off x="198156" y="3799205"/>
            <a:ext cx="7754620" cy="279443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p:cNvSpPr/>
          <p:nvPr/>
        </p:nvSpPr>
        <p:spPr>
          <a:xfrm>
            <a:off x="708045" y="1456710"/>
            <a:ext cx="3524250" cy="2437765"/>
          </a:xfrm>
          <a:prstGeom prst="rect">
            <a:avLst/>
          </a:prstGeom>
          <a:solidFill>
            <a:srgbClr val="015DBB"/>
          </a:solidFill>
        </p:spPr>
        <p:txBody>
          <a:bodyPr/>
          <a:lstStyle/>
          <a:p>
            <a:endParaRPr lang="zh-CN" altLang="en-US"/>
          </a:p>
        </p:txBody>
      </p:sp>
      <p:sp>
        <p:nvSpPr>
          <p:cNvPr id="5" name="Text 1"/>
          <p:cNvSpPr/>
          <p:nvPr/>
        </p:nvSpPr>
        <p:spPr>
          <a:xfrm>
            <a:off x="745490" y="1475105"/>
            <a:ext cx="3524250" cy="2437765"/>
          </a:xfrm>
          <a:prstGeom prst="rect">
            <a:avLst/>
          </a:prstGeom>
          <a:noFill/>
        </p:spPr>
        <p:txBody>
          <a:bodyPr wrap="square" lIns="45720" tIns="91440" rIns="91440" bIns="45720" rtlCol="0" anchor="ctr"/>
          <a:lstStyle/>
          <a:p>
            <a:pPr>
              <a:lnSpc>
                <a:spcPct val="100000"/>
              </a:lnSpc>
            </a:pPr>
            <a:endParaRPr lang="en-US" sz="1600" dirty="0"/>
          </a:p>
        </p:txBody>
      </p:sp>
      <p:sp>
        <p:nvSpPr>
          <p:cNvPr id="6" name="Text 3"/>
          <p:cNvSpPr/>
          <p:nvPr/>
        </p:nvSpPr>
        <p:spPr>
          <a:xfrm>
            <a:off x="4323735" y="1456711"/>
            <a:ext cx="3524250" cy="243776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4"/>
          <p:cNvSpPr/>
          <p:nvPr/>
        </p:nvSpPr>
        <p:spPr>
          <a:xfrm>
            <a:off x="691495" y="4163698"/>
            <a:ext cx="3578245" cy="1611137"/>
          </a:xfrm>
          <a:prstGeom prst="rect">
            <a:avLst/>
          </a:prstGeom>
          <a:solidFill>
            <a:srgbClr val="015DBB"/>
          </a:solidFill>
        </p:spPr>
        <p:txBody>
          <a:bodyPr/>
          <a:lstStyle/>
          <a:p>
            <a:endParaRPr lang="zh-CN" altLang="en-US"/>
          </a:p>
        </p:txBody>
      </p:sp>
      <p:sp>
        <p:nvSpPr>
          <p:cNvPr id="8" name="Text 5"/>
          <p:cNvSpPr/>
          <p:nvPr/>
        </p:nvSpPr>
        <p:spPr>
          <a:xfrm>
            <a:off x="4390390" y="3882390"/>
            <a:ext cx="3524250" cy="2437765"/>
          </a:xfrm>
          <a:prstGeom prst="rect">
            <a:avLst/>
          </a:prstGeom>
          <a:noFill/>
        </p:spPr>
        <p:txBody>
          <a:bodyPr wrap="square" lIns="45720" tIns="91440" rIns="91440" bIns="45720" rtlCol="0" anchor="ctr"/>
          <a:lstStyle/>
          <a:p>
            <a:pPr>
              <a:lnSpc>
                <a:spcPct val="100000"/>
              </a:lnSpc>
            </a:pPr>
            <a:endParaRPr lang="en-US" sz="1600" dirty="0"/>
          </a:p>
        </p:txBody>
      </p:sp>
      <p:sp>
        <p:nvSpPr>
          <p:cNvPr id="9" name="Text 6"/>
          <p:cNvSpPr/>
          <p:nvPr/>
        </p:nvSpPr>
        <p:spPr>
          <a:xfrm>
            <a:off x="519603" y="77639"/>
            <a:ext cx="7004685"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Dry Run Transaction Simulation</a:t>
            </a:r>
            <a:endParaRPr lang="en-US" sz="1600" dirty="0"/>
          </a:p>
        </p:txBody>
      </p:sp>
      <p:pic>
        <p:nvPicPr>
          <p:cNvPr id="10" name="Image 3"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974725" y="1602740"/>
            <a:ext cx="3219450"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Transaction Simulation</a:t>
            </a:r>
            <a:endParaRPr lang="en-US" sz="1600" dirty="0"/>
          </a:p>
        </p:txBody>
      </p:sp>
      <p:sp>
        <p:nvSpPr>
          <p:cNvPr id="12" name="Text 8"/>
          <p:cNvSpPr/>
          <p:nvPr/>
        </p:nvSpPr>
        <p:spPr>
          <a:xfrm>
            <a:off x="974725" y="1957070"/>
            <a:ext cx="3140710" cy="1762125"/>
          </a:xfrm>
          <a:prstGeom prst="rect">
            <a:avLst/>
          </a:prstGeom>
          <a:noFill/>
        </p:spPr>
        <p:txBody>
          <a:bodyPr wrap="square" lIns="91440" tIns="45720" rIns="91440" bIns="45720" rtlCol="0" anchor="t"/>
          <a:lstStyle/>
          <a:p>
            <a:pPr algn="just">
              <a:lnSpc>
                <a:spcPct val="150000"/>
              </a:lnSpc>
            </a:pPr>
            <a:r>
              <a:rPr lang="en-US" sz="1200" dirty="0">
                <a:solidFill>
                  <a:srgbClr val="FFFFFF"/>
                </a:solidFill>
                <a:latin typeface="MiSans" pitchFamily="34" charset="-122"/>
                <a:ea typeface="MiSans" pitchFamily="34" charset="-122"/>
                <a:cs typeface="MiSans" pitchFamily="34" charset="-120"/>
              </a:rPr>
              <a:t>Start a transaction within the same database connection, execute the SQL statements to be migrated in order, and if any statement fails, immediately roll back and return a detailed error.</a:t>
            </a:r>
            <a:endParaRPr lang="en-US" sz="1600" dirty="0"/>
          </a:p>
        </p:txBody>
      </p:sp>
      <p:sp>
        <p:nvSpPr>
          <p:cNvPr id="13" name="Text 9"/>
          <p:cNvSpPr/>
          <p:nvPr/>
        </p:nvSpPr>
        <p:spPr>
          <a:xfrm>
            <a:off x="4491375" y="1584346"/>
            <a:ext cx="3141345"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预检机制</a:t>
            </a:r>
            <a:endParaRPr lang="en-US" sz="1600" dirty="0"/>
          </a:p>
        </p:txBody>
      </p:sp>
      <p:sp>
        <p:nvSpPr>
          <p:cNvPr id="14" name="Text 10"/>
          <p:cNvSpPr/>
          <p:nvPr/>
        </p:nvSpPr>
        <p:spPr>
          <a:xfrm>
            <a:off x="4506615" y="1938676"/>
            <a:ext cx="3220085" cy="1710690"/>
          </a:xfrm>
          <a:prstGeom prst="rect">
            <a:avLst/>
          </a:prstGeom>
          <a:noFill/>
        </p:spPr>
        <p:txBody>
          <a:bodyPr wrap="square" lIns="91440" tIns="45720" rIns="91440" bIns="45720" rtlCol="0" anchor="t"/>
          <a:lstStyle/>
          <a:p>
            <a:pPr algn="just">
              <a:lnSpc>
                <a:spcPct val="150000"/>
              </a:lnSpc>
            </a:pPr>
            <a:r>
              <a:rPr lang="en-US" sz="1200" dirty="0" err="1">
                <a:solidFill>
                  <a:srgbClr val="FFFFFF"/>
                </a:solidFill>
                <a:latin typeface="MiSans" pitchFamily="34" charset="-122"/>
                <a:ea typeface="MiSans" pitchFamily="34" charset="-122"/>
                <a:cs typeface="MiSans" pitchFamily="34" charset="-120"/>
              </a:rPr>
              <a:t>Dryn机制让开发者在上迁前即可发现语法或约束问题，相当于为迁移脚本提供沙箱验证</a:t>
            </a:r>
            <a:r>
              <a:rPr lang="en-US" sz="1200" dirty="0">
                <a:solidFill>
                  <a:srgbClr val="FFFFFF"/>
                </a:solidFill>
                <a:latin typeface="MiSans" pitchFamily="34" charset="-122"/>
                <a:ea typeface="MiSans" pitchFamily="34" charset="-122"/>
                <a:cs typeface="MiSans" pitchFamily="34" charset="-120"/>
              </a:rPr>
              <a:t>。</a:t>
            </a:r>
            <a:endParaRPr lang="en-US" sz="1600" dirty="0"/>
          </a:p>
        </p:txBody>
      </p:sp>
      <p:sp>
        <p:nvSpPr>
          <p:cNvPr id="15" name="Text 11"/>
          <p:cNvSpPr/>
          <p:nvPr/>
        </p:nvSpPr>
        <p:spPr>
          <a:xfrm>
            <a:off x="936803" y="4739730"/>
            <a:ext cx="3141621" cy="369332"/>
          </a:xfrm>
          <a:prstGeom prst="rect">
            <a:avLst/>
          </a:prstGeom>
          <a:noFill/>
        </p:spPr>
        <p:txBody>
          <a:bodyPr wrap="square" lIns="91440" tIns="45720" rIns="91440" bIns="45720" rtlCol="0" anchor="t">
            <a:spAutoFit/>
          </a:bodyPr>
          <a:lstStyle/>
          <a:p>
            <a:pPr algn="just">
              <a:lnSpc>
                <a:spcPct val="100000"/>
              </a:lnSpc>
            </a:pPr>
            <a:r>
              <a:rPr lang="en-US" sz="1800" dirty="0">
                <a:solidFill>
                  <a:srgbClr val="FFFFFF"/>
                </a:solidFill>
                <a:latin typeface="MiSans" pitchFamily="34" charset="-122"/>
                <a:ea typeface="MiSans" pitchFamily="34" charset="-122"/>
                <a:cs typeface="MiSans" pitchFamily="34" charset="-120"/>
              </a:rPr>
              <a:t>Verify the effect</a:t>
            </a:r>
            <a:endParaRPr lang="en-US" sz="1600" dirty="0"/>
          </a:p>
        </p:txBody>
      </p:sp>
      <p:pic>
        <p:nvPicPr>
          <p:cNvPr id="16" name="图片 15" descr="文本&#10;&#10;AI 生成的内容可能不正确。"/>
          <p:cNvPicPr>
            <a:picLocks noChangeAspect="1"/>
          </p:cNvPicPr>
          <p:nvPr/>
        </p:nvPicPr>
        <p:blipFill>
          <a:blip r:embed="rId2"/>
          <a:stretch>
            <a:fillRect/>
          </a:stretch>
        </p:blipFill>
        <p:spPr>
          <a:xfrm>
            <a:off x="4390390" y="3923510"/>
            <a:ext cx="7375390" cy="2829373"/>
          </a:xfrm>
          <a:prstGeom prst="rect">
            <a:avLst/>
          </a:prstGeom>
        </p:spPr>
      </p:pic>
      <p:pic>
        <p:nvPicPr>
          <p:cNvPr id="17" name="图片 16" descr="文本&#10;&#10;AI 生成的内容可能不正确。"/>
          <p:cNvPicPr>
            <a:picLocks noChangeAspect="1"/>
          </p:cNvPicPr>
          <p:nvPr/>
        </p:nvPicPr>
        <p:blipFill>
          <a:blip r:embed="rId3"/>
          <a:stretch>
            <a:fillRect/>
          </a:stretch>
        </p:blipFill>
        <p:spPr>
          <a:xfrm>
            <a:off x="5101895" y="221908"/>
            <a:ext cx="8017510" cy="3543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Image 2" descr="https://kimi-img.moonshot.cn/pub/slides/slides_tmpl/image/25-09-08-12:56:04-d2v63p5nfo2stf9dk580.png"/>
          <p:cNvPicPr>
            <a:picLocks noChangeAspect="1"/>
          </p:cNvPicPr>
          <p:nvPr/>
        </p:nvPicPr>
        <p:blipFill>
          <a:blip r:embed="rId1"/>
          <a:stretch>
            <a:fillRect/>
          </a:stretch>
        </p:blipFill>
        <p:spPr>
          <a:xfrm rot="5400000">
            <a:off x="7404735" y="2372995"/>
            <a:ext cx="7331075" cy="2241550"/>
          </a:xfrm>
          <a:prstGeom prst="rect">
            <a:avLst/>
          </a:prstGeom>
        </p:spPr>
      </p:pic>
      <p:sp>
        <p:nvSpPr>
          <p:cNvPr id="6" name="Text 0"/>
          <p:cNvSpPr/>
          <p:nvPr/>
        </p:nvSpPr>
        <p:spPr>
          <a:xfrm>
            <a:off x="594995" y="381000"/>
            <a:ext cx="7004685" cy="89154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sym typeface="+mn-ea"/>
              </a:rPr>
              <a:t>Create a project with cargo new</a:t>
            </a:r>
            <a:endParaRPr lang="en-US" altLang="zh-CN" sz="3600" dirty="0"/>
          </a:p>
          <a:p>
            <a:pPr>
              <a:lnSpc>
                <a:spcPct val="100000"/>
              </a:lnSpc>
            </a:pPr>
            <a:endParaRPr lang="en-US" sz="1600" dirty="0"/>
          </a:p>
        </p:txBody>
      </p:sp>
      <p:pic>
        <p:nvPicPr>
          <p:cNvPr id="7" name="Image 4"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sp>
        <p:nvSpPr>
          <p:cNvPr id="12" name="Text 5"/>
          <p:cNvSpPr/>
          <p:nvPr/>
        </p:nvSpPr>
        <p:spPr>
          <a:xfrm>
            <a:off x="1016718" y="248920"/>
            <a:ext cx="9398635"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验证</a:t>
            </a:r>
            <a:endParaRPr lang="en-US" sz="1600" dirty="0"/>
          </a:p>
        </p:txBody>
      </p:sp>
      <p:sp>
        <p:nvSpPr>
          <p:cNvPr id="13" name="Text 6"/>
          <p:cNvSpPr/>
          <p:nvPr/>
        </p:nvSpPr>
        <p:spPr>
          <a:xfrm>
            <a:off x="10196195" y="1623060"/>
            <a:ext cx="2202815" cy="6830695"/>
          </a:xfrm>
          <a:prstGeom prst="rect">
            <a:avLst/>
          </a:prstGeom>
          <a:noFill/>
        </p:spPr>
        <p:txBody>
          <a:bodyPr vert="horz" wrap="square" lIns="91440" tIns="0" rIns="91440" bIns="45720" rtlCol="0" anchor="t" anchorCtr="0">
            <a:noAutofit/>
          </a:bodyPr>
          <a:lstStyle/>
          <a:p>
            <a:pPr algn="l">
              <a:lnSpc>
                <a:spcPct val="130000"/>
              </a:lnSpc>
            </a:pPr>
            <a:endParaRPr lang="en-US" sz="1600" dirty="0">
              <a:solidFill>
                <a:srgbClr val="FFFFFF"/>
              </a:solidFill>
              <a:latin typeface="MiSans" pitchFamily="34" charset="-122"/>
              <a:ea typeface="MiSans" pitchFamily="34" charset="-122"/>
              <a:cs typeface="MiSans" pitchFamily="34" charset="-120"/>
            </a:endParaRPr>
          </a:p>
        </p:txBody>
      </p:sp>
      <p:pic>
        <p:nvPicPr>
          <p:cNvPr id="21" name="图片 20" descr="7"/>
          <p:cNvPicPr>
            <a:picLocks noChangeAspect="1"/>
          </p:cNvPicPr>
          <p:nvPr/>
        </p:nvPicPr>
        <p:blipFill>
          <a:blip r:embed="rId3"/>
          <a:srcRect r="61256"/>
          <a:stretch>
            <a:fillRect/>
          </a:stretch>
        </p:blipFill>
        <p:spPr>
          <a:xfrm>
            <a:off x="313690" y="1153160"/>
            <a:ext cx="3261360" cy="5704840"/>
          </a:xfrm>
          <a:prstGeom prst="rect">
            <a:avLst/>
          </a:prstGeom>
          <a:effectLst>
            <a:glow rad="101600">
              <a:schemeClr val="accent3">
                <a:satMod val="175000"/>
                <a:alpha val="63000"/>
              </a:schemeClr>
            </a:glow>
            <a:outerShdw blurRad="50800" dist="38100" dir="5400000" algn="t" rotWithShape="0">
              <a:prstClr val="black">
                <a:alpha val="40000"/>
              </a:prstClr>
            </a:outerShdw>
          </a:effectLst>
        </p:spPr>
      </p:pic>
      <p:pic>
        <p:nvPicPr>
          <p:cNvPr id="22" name="图片 21" descr="8"/>
          <p:cNvPicPr>
            <a:picLocks noChangeAspect="1"/>
          </p:cNvPicPr>
          <p:nvPr/>
        </p:nvPicPr>
        <p:blipFill>
          <a:blip r:embed="rId4"/>
          <a:srcRect l="1750" r="47865" b="13096"/>
          <a:stretch>
            <a:fillRect/>
          </a:stretch>
        </p:blipFill>
        <p:spPr>
          <a:xfrm>
            <a:off x="3719195" y="1162050"/>
            <a:ext cx="6477000" cy="5695950"/>
          </a:xfrm>
          <a:prstGeom prst="rect">
            <a:avLst/>
          </a:prstGeom>
          <a:effectLst>
            <a:glow rad="139700">
              <a:schemeClr val="accent3">
                <a:satMod val="175000"/>
                <a:alpha val="40000"/>
              </a:schemeClr>
            </a:glow>
          </a:effectLst>
        </p:spPr>
      </p:pic>
      <p:sp>
        <p:nvSpPr>
          <p:cNvPr id="24" name="文本框 23"/>
          <p:cNvSpPr txBox="1"/>
          <p:nvPr/>
        </p:nvSpPr>
        <p:spPr>
          <a:xfrm>
            <a:off x="7174865" y="3244215"/>
            <a:ext cx="2421255" cy="706755"/>
          </a:xfrm>
          <a:prstGeom prst="rect">
            <a:avLst/>
          </a:prstGeom>
          <a:noFill/>
        </p:spPr>
        <p:txBody>
          <a:bodyPr wrap="square" rtlCol="0">
            <a:spAutoFit/>
          </a:bodyPr>
          <a:lstStyle/>
          <a:p>
            <a:r>
              <a:rPr lang="en-US" altLang="zh-CN" sz="4000">
                <a:ln w="22225">
                  <a:solidFill>
                    <a:schemeClr val="accent2"/>
                  </a:solidFill>
                  <a:prstDash val="solid"/>
                </a:ln>
                <a:solidFill>
                  <a:schemeClr val="accent2">
                    <a:lumMod val="40000"/>
                    <a:lumOff val="60000"/>
                  </a:schemeClr>
                </a:solidFill>
                <a:effectLst/>
              </a:rPr>
              <a:t>Validation</a:t>
            </a:r>
            <a:endParaRPr lang="zh-CN" altLang="en-US" sz="40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
          <p:cNvSpPr/>
          <p:nvPr/>
        </p:nvSpPr>
        <p:spPr>
          <a:xfrm>
            <a:off x="34290" y="1008221"/>
            <a:ext cx="3409950" cy="369570"/>
          </a:xfrm>
          <a:prstGeom prst="roundRect">
            <a:avLst/>
          </a:prstGeom>
          <a:solidFill>
            <a:srgbClr val="015DBB"/>
          </a:solidFill>
        </p:spPr>
        <p:txBody>
          <a:bodyPr/>
          <a:lstStyle/>
          <a:p>
            <a:endParaRPr lang="zh-CN" altLang="en-US" dirty="0"/>
          </a:p>
        </p:txBody>
      </p:sp>
      <p:sp>
        <p:nvSpPr>
          <p:cNvPr id="4" name="Text 5"/>
          <p:cNvSpPr/>
          <p:nvPr/>
        </p:nvSpPr>
        <p:spPr>
          <a:xfrm>
            <a:off x="6358890" y="1925955"/>
            <a:ext cx="4457065" cy="1847850"/>
          </a:xfrm>
          <a:prstGeom prst="rect">
            <a:avLst/>
          </a:prstGeom>
          <a:noFill/>
        </p:spPr>
        <p:txBody>
          <a:bodyPr wrap="square" lIns="45720" tIns="91440" rIns="91440" bIns="45720" rtlCol="0" anchor="ctr"/>
          <a:lstStyle/>
          <a:p>
            <a:pPr>
              <a:lnSpc>
                <a:spcPct val="100000"/>
              </a:lnSpc>
            </a:pPr>
            <a:endParaRPr lang="en-US" sz="1600" dirty="0"/>
          </a:p>
        </p:txBody>
      </p:sp>
      <p:sp>
        <p:nvSpPr>
          <p:cNvPr id="5" name="Shape 6"/>
          <p:cNvSpPr/>
          <p:nvPr/>
        </p:nvSpPr>
        <p:spPr>
          <a:xfrm>
            <a:off x="7898207" y="272094"/>
            <a:ext cx="3409950" cy="369570"/>
          </a:xfrm>
          <a:prstGeom prst="roundRect">
            <a:avLst/>
          </a:prstGeom>
          <a:solidFill>
            <a:srgbClr val="015DBB"/>
          </a:solidFill>
        </p:spPr>
        <p:txBody>
          <a:bodyPr/>
          <a:lstStyle/>
          <a:p>
            <a:endParaRPr lang="zh-CN" altLang="en-US"/>
          </a:p>
        </p:txBody>
      </p:sp>
      <p:sp>
        <p:nvSpPr>
          <p:cNvPr id="6" name="Text 7"/>
          <p:cNvSpPr/>
          <p:nvPr/>
        </p:nvSpPr>
        <p:spPr>
          <a:xfrm>
            <a:off x="6882765" y="1630680"/>
            <a:ext cx="3409950" cy="369570"/>
          </a:xfrm>
          <a:prstGeom prst="rect">
            <a:avLst/>
          </a:prstGeom>
          <a:noFill/>
        </p:spPr>
        <p:txBody>
          <a:bodyPr wrap="square" lIns="45720" tIns="91440" rIns="91440" bIns="45720" rtlCol="0" anchor="ctr"/>
          <a:lstStyle/>
          <a:p>
            <a:pPr>
              <a:lnSpc>
                <a:spcPct val="100000"/>
              </a:lnSpc>
            </a:pPr>
            <a:endParaRPr lang="en-US" sz="1600" dirty="0"/>
          </a:p>
        </p:txBody>
      </p:sp>
      <p:sp>
        <p:nvSpPr>
          <p:cNvPr id="7" name="Text 9"/>
          <p:cNvSpPr/>
          <p:nvPr/>
        </p:nvSpPr>
        <p:spPr>
          <a:xfrm>
            <a:off x="1264920" y="4262120"/>
            <a:ext cx="4290060" cy="1847850"/>
          </a:xfrm>
          <a:prstGeom prst="rect">
            <a:avLst/>
          </a:prstGeom>
          <a:noFill/>
        </p:spPr>
        <p:txBody>
          <a:bodyPr wrap="square" lIns="45720" tIns="91440" rIns="91440" bIns="45720" rtlCol="0" anchor="ctr"/>
          <a:lstStyle/>
          <a:p>
            <a:pPr>
              <a:lnSpc>
                <a:spcPct val="120000"/>
              </a:lnSpc>
            </a:pPr>
            <a:endParaRPr lang="en-US" sz="1600" dirty="0"/>
          </a:p>
        </p:txBody>
      </p:sp>
      <p:sp>
        <p:nvSpPr>
          <p:cNvPr id="8" name="Shape 10"/>
          <p:cNvSpPr/>
          <p:nvPr/>
        </p:nvSpPr>
        <p:spPr>
          <a:xfrm>
            <a:off x="365976" y="5056322"/>
            <a:ext cx="3409950" cy="369373"/>
          </a:xfrm>
          <a:prstGeom prst="roundRect">
            <a:avLst/>
          </a:prstGeom>
          <a:solidFill>
            <a:srgbClr val="015DBB"/>
          </a:solidFill>
        </p:spPr>
        <p:txBody>
          <a:bodyPr/>
          <a:lstStyle/>
          <a:p>
            <a:endParaRPr lang="zh-CN" altLang="en-US"/>
          </a:p>
        </p:txBody>
      </p:sp>
      <p:sp>
        <p:nvSpPr>
          <p:cNvPr id="9" name="Text 11"/>
          <p:cNvSpPr/>
          <p:nvPr/>
        </p:nvSpPr>
        <p:spPr>
          <a:xfrm>
            <a:off x="365976" y="5056322"/>
            <a:ext cx="3409950" cy="369373"/>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13"/>
          <p:cNvSpPr/>
          <p:nvPr/>
        </p:nvSpPr>
        <p:spPr>
          <a:xfrm>
            <a:off x="6421120" y="4262120"/>
            <a:ext cx="4290060" cy="1847850"/>
          </a:xfrm>
          <a:prstGeom prst="rect">
            <a:avLst/>
          </a:prstGeom>
          <a:noFill/>
        </p:spPr>
        <p:txBody>
          <a:bodyPr wrap="square" lIns="45720" tIns="91440" rIns="91440" bIns="45720" rtlCol="0" anchor="ctr"/>
          <a:lstStyle/>
          <a:p>
            <a:pPr>
              <a:lnSpc>
                <a:spcPct val="120000"/>
              </a:lnSpc>
            </a:pPr>
            <a:endParaRPr lang="en-US" sz="1600" dirty="0"/>
          </a:p>
        </p:txBody>
      </p:sp>
      <p:sp>
        <p:nvSpPr>
          <p:cNvPr id="11" name="Shape 14"/>
          <p:cNvSpPr/>
          <p:nvPr/>
        </p:nvSpPr>
        <p:spPr>
          <a:xfrm>
            <a:off x="6882727" y="3505964"/>
            <a:ext cx="3409950" cy="369373"/>
          </a:xfrm>
          <a:prstGeom prst="roundRect">
            <a:avLst/>
          </a:prstGeom>
          <a:solidFill>
            <a:srgbClr val="015DBB"/>
          </a:solidFill>
        </p:spPr>
        <p:txBody>
          <a:bodyPr/>
          <a:lstStyle/>
          <a:p>
            <a:endParaRPr lang="zh-CN" altLang="en-US"/>
          </a:p>
        </p:txBody>
      </p:sp>
      <p:sp>
        <p:nvSpPr>
          <p:cNvPr id="12" name="Text 15"/>
          <p:cNvSpPr/>
          <p:nvPr/>
        </p:nvSpPr>
        <p:spPr>
          <a:xfrm>
            <a:off x="7061162" y="2411224"/>
            <a:ext cx="3409950" cy="369373"/>
          </a:xfrm>
          <a:prstGeom prst="rect">
            <a:avLst/>
          </a:prstGeom>
          <a:noFill/>
        </p:spPr>
        <p:txBody>
          <a:bodyPr wrap="square" lIns="45720" tIns="91440" rIns="91440" bIns="45720" rtlCol="0" anchor="ctr"/>
          <a:lstStyle/>
          <a:p>
            <a:pPr>
              <a:lnSpc>
                <a:spcPct val="100000"/>
              </a:lnSpc>
            </a:pPr>
            <a:endParaRPr lang="en-US" sz="1600" dirty="0"/>
          </a:p>
        </p:txBody>
      </p:sp>
      <p:sp>
        <p:nvSpPr>
          <p:cNvPr id="13" name="Text 16"/>
          <p:cNvSpPr/>
          <p:nvPr/>
        </p:nvSpPr>
        <p:spPr>
          <a:xfrm>
            <a:off x="503116" y="-84729"/>
            <a:ext cx="7498958"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Official Migration and Metadata Storage</a:t>
            </a:r>
            <a:endParaRPr lang="en-US" sz="1600" dirty="0"/>
          </a:p>
        </p:txBody>
      </p:sp>
      <p:pic>
        <p:nvPicPr>
          <p:cNvPr id="14" name="Image 0" descr="https://kimi-img.moonshot.cn/pub/slides/slides_tmpl/image/25-09-08-12:55:42-d2v63jlnfo2stf9dk4rg.png"/>
          <p:cNvPicPr>
            <a:picLocks noChangeAspect="1"/>
          </p:cNvPicPr>
          <p:nvPr/>
        </p:nvPicPr>
        <p:blipFill>
          <a:blip r:embed="rId1"/>
          <a:stretch>
            <a:fillRect/>
          </a:stretch>
        </p:blipFill>
        <p:spPr>
          <a:xfrm>
            <a:off x="15875" y="48953"/>
            <a:ext cx="579755" cy="652145"/>
          </a:xfrm>
          <a:prstGeom prst="rect">
            <a:avLst/>
          </a:prstGeom>
        </p:spPr>
      </p:pic>
      <p:sp>
        <p:nvSpPr>
          <p:cNvPr id="15" name="Text 17"/>
          <p:cNvSpPr/>
          <p:nvPr/>
        </p:nvSpPr>
        <p:spPr>
          <a:xfrm>
            <a:off x="-138207" y="1008459"/>
            <a:ext cx="3754943" cy="369332"/>
          </a:xfrm>
          <a:prstGeom prst="rect">
            <a:avLst/>
          </a:prstGeom>
          <a:noFill/>
        </p:spPr>
        <p:txBody>
          <a:bodyPr wrap="square" lIns="91440" tIns="45720" rIns="91440" bIns="45720" rtlCol="0" anchor="t">
            <a:spAutoFit/>
          </a:bodyPr>
          <a:lstStyle/>
          <a:p>
            <a:pPr algn="ctr">
              <a:lnSpc>
                <a:spcPct val="100000"/>
              </a:lnSpc>
            </a:pPr>
            <a:r>
              <a:rPr lang="en-US" sz="1800" b="1" dirty="0">
                <a:solidFill>
                  <a:srgbClr val="FFFFFF"/>
                </a:solidFill>
                <a:latin typeface="MiSans" pitchFamily="34" charset="-122"/>
                <a:ea typeface="MiSans" pitchFamily="34" charset="-122"/>
                <a:cs typeface="MiSans" pitchFamily="34" charset="-120"/>
              </a:rPr>
              <a:t>Pre-inspection and Execution</a:t>
            </a:r>
            <a:endParaRPr lang="en-US" sz="1600" dirty="0"/>
          </a:p>
        </p:txBody>
      </p:sp>
      <p:sp>
        <p:nvSpPr>
          <p:cNvPr id="16" name="Text 18"/>
          <p:cNvSpPr/>
          <p:nvPr/>
        </p:nvSpPr>
        <p:spPr>
          <a:xfrm>
            <a:off x="-44956" y="1293113"/>
            <a:ext cx="6386830" cy="850361"/>
          </a:xfrm>
          <a:prstGeom prst="rect">
            <a:avLst/>
          </a:prstGeom>
          <a:noFill/>
        </p:spPr>
        <p:txBody>
          <a:bodyPr wrap="square" lIns="91440" tIns="45720" rIns="91440" bIns="45720" rtlCol="0" anchor="t">
            <a:spAutoFit/>
          </a:bodyPr>
          <a:lstStyle/>
          <a:p>
            <a:pPr algn="just">
              <a:lnSpc>
                <a:spcPct val="120000"/>
              </a:lnSpc>
            </a:pPr>
            <a:r>
              <a:rPr lang="en-US" sz="1400" dirty="0">
                <a:solidFill>
                  <a:srgbClr val="404040"/>
                </a:solidFill>
                <a:latin typeface="MiSans" pitchFamily="34" charset="-122"/>
                <a:ea typeface="MiSans" pitchFamily="34" charset="-122"/>
                <a:cs typeface="MiSans" pitchFamily="34" charset="-120"/>
              </a:rPr>
              <a:t>First, call </a:t>
            </a:r>
            <a:r>
              <a:rPr lang="en-US" sz="1400" dirty="0" err="1">
                <a:solidFill>
                  <a:srgbClr val="404040"/>
                </a:solidFill>
                <a:latin typeface="MiSans" pitchFamily="34" charset="-122"/>
                <a:ea typeface="MiSans" pitchFamily="34" charset="-122"/>
                <a:cs typeface="MiSans" pitchFamily="34" charset="-120"/>
              </a:rPr>
              <a:t>dry_run</a:t>
            </a:r>
            <a:r>
              <a:rPr lang="en-US" sz="1400" dirty="0">
                <a:solidFill>
                  <a:srgbClr val="404040"/>
                </a:solidFill>
                <a:latin typeface="MiSans" pitchFamily="34" charset="-122"/>
                <a:ea typeface="MiSans" pitchFamily="34" charset="-122"/>
                <a:cs typeface="MiSans" pitchFamily="34" charset="-120"/>
              </a:rPr>
              <a:t> for a pre-check. After passing, execute the same SQL formally using the same connection and commit the transaction to ensure atomicity.</a:t>
            </a:r>
            <a:endParaRPr lang="en-US" sz="1600" dirty="0"/>
          </a:p>
        </p:txBody>
      </p:sp>
      <p:sp>
        <p:nvSpPr>
          <p:cNvPr id="17" name="Text 19"/>
          <p:cNvSpPr/>
          <p:nvPr/>
        </p:nvSpPr>
        <p:spPr>
          <a:xfrm>
            <a:off x="444377" y="5049140"/>
            <a:ext cx="3222278" cy="369332"/>
          </a:xfrm>
          <a:prstGeom prst="rect">
            <a:avLst/>
          </a:prstGeom>
          <a:noFill/>
        </p:spPr>
        <p:txBody>
          <a:bodyPr wrap="square" lIns="91440" tIns="45720" rIns="91440" bIns="45720" rtlCol="0" anchor="t">
            <a:spAutoFit/>
          </a:bodyPr>
          <a:lstStyle/>
          <a:p>
            <a:pPr algn="ctr">
              <a:lnSpc>
                <a:spcPct val="100000"/>
              </a:lnSpc>
            </a:pPr>
            <a:r>
              <a:rPr lang="en-US" sz="1800" b="1" dirty="0">
                <a:solidFill>
                  <a:srgbClr val="FFFFFF"/>
                </a:solidFill>
                <a:latin typeface="MiSans" pitchFamily="34" charset="-122"/>
                <a:ea typeface="MiSans" pitchFamily="34" charset="-122"/>
                <a:cs typeface="MiSans" pitchFamily="34" charset="-120"/>
              </a:rPr>
              <a:t>Metadata record</a:t>
            </a:r>
            <a:endParaRPr lang="en-US" sz="1600" dirty="0"/>
          </a:p>
        </p:txBody>
      </p:sp>
      <p:sp>
        <p:nvSpPr>
          <p:cNvPr id="18" name="Text 20"/>
          <p:cNvSpPr/>
          <p:nvPr/>
        </p:nvSpPr>
        <p:spPr>
          <a:xfrm>
            <a:off x="130094" y="5651427"/>
            <a:ext cx="4218048" cy="1108893"/>
          </a:xfrm>
          <a:prstGeom prst="rect">
            <a:avLst/>
          </a:prstGeom>
          <a:noFill/>
        </p:spPr>
        <p:txBody>
          <a:bodyPr wrap="square" lIns="91440" tIns="45720" rIns="91440" bIns="45720" rtlCol="0" anchor="t">
            <a:spAutoFit/>
          </a:bodyPr>
          <a:lstStyle/>
          <a:p>
            <a:pPr algn="just">
              <a:lnSpc>
                <a:spcPct val="120000"/>
              </a:lnSpc>
            </a:pPr>
            <a:r>
              <a:rPr lang="en-US" sz="1400" dirty="0">
                <a:solidFill>
                  <a:srgbClr val="404040"/>
                </a:solidFill>
                <a:latin typeface="MiSans" pitchFamily="34" charset="-122"/>
                <a:ea typeface="MiSans" pitchFamily="34" charset="-122"/>
                <a:cs typeface="MiSans" pitchFamily="34" charset="-120"/>
              </a:rPr>
              <a:t>Immediately after a successful migration, call the </a:t>
            </a:r>
            <a:r>
              <a:rPr lang="en-US" sz="1400" dirty="0" err="1">
                <a:solidFill>
                  <a:srgbClr val="404040"/>
                </a:solidFill>
                <a:latin typeface="MiSans" pitchFamily="34" charset="-122"/>
                <a:ea typeface="MiSans" pitchFamily="34" charset="-122"/>
                <a:cs typeface="MiSans" pitchFamily="34" charset="-120"/>
              </a:rPr>
              <a:t>insert_record</a:t>
            </a:r>
            <a:r>
              <a:rPr lang="en-US" sz="1400" dirty="0">
                <a:solidFill>
                  <a:srgbClr val="404040"/>
                </a:solidFill>
                <a:latin typeface="MiSans" pitchFamily="34" charset="-122"/>
                <a:ea typeface="MiSans" pitchFamily="34" charset="-122"/>
                <a:cs typeface="MiSans" pitchFamily="34" charset="-120"/>
              </a:rPr>
              <a:t> implemented by T4 to write version, name, status=success, and </a:t>
            </a:r>
            <a:r>
              <a:rPr lang="en-US" sz="1400" dirty="0" err="1">
                <a:solidFill>
                  <a:srgbClr val="404040"/>
                </a:solidFill>
                <a:latin typeface="MiSans" pitchFamily="34" charset="-122"/>
                <a:ea typeface="MiSans" pitchFamily="34" charset="-122"/>
                <a:cs typeface="MiSans" pitchFamily="34" charset="-120"/>
              </a:rPr>
              <a:t>executed_at</a:t>
            </a:r>
            <a:r>
              <a:rPr lang="en-US" sz="1400" dirty="0">
                <a:solidFill>
                  <a:srgbClr val="404040"/>
                </a:solidFill>
                <a:latin typeface="MiSans" pitchFamily="34" charset="-122"/>
                <a:ea typeface="MiSans" pitchFamily="34" charset="-122"/>
                <a:cs typeface="MiSans" pitchFamily="34" charset="-120"/>
              </a:rPr>
              <a:t> into the _migrations table.</a:t>
            </a:r>
            <a:endParaRPr lang="en-US" sz="1600" dirty="0"/>
          </a:p>
        </p:txBody>
      </p:sp>
      <p:sp>
        <p:nvSpPr>
          <p:cNvPr id="19" name="Text 21"/>
          <p:cNvSpPr/>
          <p:nvPr/>
        </p:nvSpPr>
        <p:spPr>
          <a:xfrm>
            <a:off x="7871433" y="286800"/>
            <a:ext cx="3221990" cy="369332"/>
          </a:xfrm>
          <a:prstGeom prst="rect">
            <a:avLst/>
          </a:prstGeom>
          <a:noFill/>
        </p:spPr>
        <p:txBody>
          <a:bodyPr wrap="square" lIns="91440" tIns="45720" rIns="91440" bIns="45720" rtlCol="0" anchor="t">
            <a:spAutoFit/>
          </a:bodyPr>
          <a:lstStyle/>
          <a:p>
            <a:pPr algn="ctr">
              <a:lnSpc>
                <a:spcPct val="100000"/>
              </a:lnSpc>
            </a:pPr>
            <a:r>
              <a:rPr lang="en-US" sz="1800" b="1" dirty="0">
                <a:solidFill>
                  <a:srgbClr val="FFFFFF"/>
                </a:solidFill>
                <a:latin typeface="MiSans" pitchFamily="34" charset="-122"/>
                <a:ea typeface="MiSans" pitchFamily="34" charset="-122"/>
                <a:cs typeface="MiSans" pitchFamily="34" charset="-120"/>
              </a:rPr>
              <a:t>Transaction Binding</a:t>
            </a:r>
            <a:endParaRPr lang="en-US" sz="1600" dirty="0"/>
          </a:p>
        </p:txBody>
      </p:sp>
      <p:sp>
        <p:nvSpPr>
          <p:cNvPr id="21" name="Text 23"/>
          <p:cNvSpPr/>
          <p:nvPr/>
        </p:nvSpPr>
        <p:spPr>
          <a:xfrm>
            <a:off x="6883023" y="3505767"/>
            <a:ext cx="3222278" cy="369332"/>
          </a:xfrm>
          <a:prstGeom prst="rect">
            <a:avLst/>
          </a:prstGeom>
          <a:noFill/>
        </p:spPr>
        <p:txBody>
          <a:bodyPr wrap="square" lIns="91440" tIns="45720" rIns="91440" bIns="45720" rtlCol="0" anchor="t">
            <a:spAutoFit/>
          </a:bodyPr>
          <a:lstStyle/>
          <a:p>
            <a:pPr algn="ctr">
              <a:lnSpc>
                <a:spcPct val="100000"/>
              </a:lnSpc>
            </a:pPr>
            <a:r>
              <a:rPr lang="en-US" sz="1800" b="1" dirty="0">
                <a:solidFill>
                  <a:srgbClr val="FFFFFF"/>
                </a:solidFill>
                <a:latin typeface="MiSans" pitchFamily="34" charset="-122"/>
                <a:ea typeface="MiSans" pitchFamily="34" charset="-122"/>
                <a:cs typeface="MiSans" pitchFamily="34" charset="-120"/>
              </a:rPr>
              <a:t>Complete audit trail</a:t>
            </a:r>
            <a:endParaRPr lang="en-US" sz="1600" dirty="0"/>
          </a:p>
        </p:txBody>
      </p:sp>
      <p:pic>
        <p:nvPicPr>
          <p:cNvPr id="23" name="图片 22"/>
          <p:cNvPicPr>
            <a:picLocks noChangeAspect="1"/>
          </p:cNvPicPr>
          <p:nvPr/>
        </p:nvPicPr>
        <p:blipFill>
          <a:blip r:embed="rId2"/>
          <a:stretch>
            <a:fillRect/>
          </a:stretch>
        </p:blipFill>
        <p:spPr>
          <a:xfrm>
            <a:off x="0" y="2168827"/>
            <a:ext cx="5764848" cy="2565371"/>
          </a:xfrm>
          <a:prstGeom prst="rect">
            <a:avLst/>
          </a:prstGeom>
        </p:spPr>
      </p:pic>
      <p:pic>
        <p:nvPicPr>
          <p:cNvPr id="24" name="图片 23"/>
          <p:cNvPicPr>
            <a:picLocks noChangeAspect="1"/>
          </p:cNvPicPr>
          <p:nvPr/>
        </p:nvPicPr>
        <p:blipFill>
          <a:blip r:embed="rId3"/>
          <a:stretch>
            <a:fillRect/>
          </a:stretch>
        </p:blipFill>
        <p:spPr>
          <a:xfrm>
            <a:off x="7978775" y="789940"/>
            <a:ext cx="4111625" cy="648335"/>
          </a:xfrm>
          <a:prstGeom prst="rect">
            <a:avLst/>
          </a:prstGeom>
        </p:spPr>
      </p:pic>
      <p:pic>
        <p:nvPicPr>
          <p:cNvPr id="25" name="图片 24"/>
          <p:cNvPicPr>
            <a:picLocks noChangeAspect="1"/>
          </p:cNvPicPr>
          <p:nvPr/>
        </p:nvPicPr>
        <p:blipFill>
          <a:blip r:embed="rId4"/>
          <a:stretch>
            <a:fillRect/>
          </a:stretch>
        </p:blipFill>
        <p:spPr>
          <a:xfrm>
            <a:off x="4596469" y="4166216"/>
            <a:ext cx="7249537" cy="264832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3413" y="212952"/>
            <a:ext cx="7004685"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Define </a:t>
            </a:r>
            <a:r>
              <a:rPr lang="en-US" sz="3600" b="1" dirty="0" err="1">
                <a:solidFill>
                  <a:srgbClr val="015DBB"/>
                </a:solidFill>
                <a:latin typeface="MiSans" pitchFamily="34" charset="-122"/>
                <a:ea typeface="MiSans" pitchFamily="34" charset="-122"/>
                <a:cs typeface="MiSans" pitchFamily="34" charset="-120"/>
              </a:rPr>
              <a:t>DownCommand</a:t>
            </a:r>
            <a:r>
              <a:rPr lang="en-US" sz="3600" b="1" dirty="0">
                <a:solidFill>
                  <a:srgbClr val="015DBB"/>
                </a:solidFill>
                <a:latin typeface="MiSans" pitchFamily="34" charset="-122"/>
                <a:ea typeface="MiSans" pitchFamily="34" charset="-122"/>
                <a:cs typeface="MiSans" pitchFamily="34" charset="-120"/>
              </a:rPr>
              <a:t> and steps</a:t>
            </a:r>
            <a:endParaRPr lang="en-US" sz="1600" dirty="0"/>
          </a:p>
        </p:txBody>
      </p:sp>
      <p:pic>
        <p:nvPicPr>
          <p:cNvPr id="3" name="Image 2"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4" name="Image 3" descr="https://kimi-img.moonshot.cn/pub/slides/slides_tmpl/image/25-09-08-12:55:41-d2v63jdnfo2stf9dk4q0.png"/>
          <p:cNvPicPr>
            <a:picLocks noChangeAspect="1"/>
          </p:cNvPicPr>
          <p:nvPr/>
        </p:nvPicPr>
        <p:blipFill>
          <a:blip r:embed="rId2"/>
          <a:stretch>
            <a:fillRect/>
          </a:stretch>
        </p:blipFill>
        <p:spPr>
          <a:xfrm>
            <a:off x="-635" y="5396230"/>
            <a:ext cx="12192635" cy="1470660"/>
          </a:xfrm>
          <a:prstGeom prst="rect">
            <a:avLst/>
          </a:prstGeom>
        </p:spPr>
      </p:pic>
      <p:sp>
        <p:nvSpPr>
          <p:cNvPr id="5" name="Text 1"/>
          <p:cNvSpPr/>
          <p:nvPr/>
        </p:nvSpPr>
        <p:spPr>
          <a:xfrm>
            <a:off x="225860" y="1293276"/>
            <a:ext cx="4222115" cy="400110"/>
          </a:xfrm>
          <a:prstGeom prst="rect">
            <a:avLst/>
          </a:prstGeom>
          <a:noFill/>
        </p:spPr>
        <p:txBody>
          <a:bodyPr wrap="square" lIns="91440" tIns="45720" rIns="91440" bIns="45720" rtlCol="0" anchor="t">
            <a:spAutoFit/>
          </a:bodyPr>
          <a:lstStyle/>
          <a:p>
            <a:pPr algn="just">
              <a:lnSpc>
                <a:spcPct val="100000"/>
              </a:lnSpc>
            </a:pPr>
            <a:r>
              <a:rPr lang="en-US" sz="2000" b="1" dirty="0">
                <a:solidFill>
                  <a:srgbClr val="000000"/>
                </a:solidFill>
                <a:latin typeface="MiSans" pitchFamily="34" charset="-122"/>
                <a:ea typeface="MiSans" pitchFamily="34" charset="-122"/>
                <a:cs typeface="MiSans" pitchFamily="34" charset="-120"/>
              </a:rPr>
              <a:t>Structure Definition</a:t>
            </a:r>
            <a:endParaRPr lang="en-US" sz="1600" dirty="0"/>
          </a:p>
        </p:txBody>
      </p:sp>
      <p:sp>
        <p:nvSpPr>
          <p:cNvPr id="6" name="Text 2"/>
          <p:cNvSpPr/>
          <p:nvPr/>
        </p:nvSpPr>
        <p:spPr>
          <a:xfrm>
            <a:off x="108418" y="1576120"/>
            <a:ext cx="6321842" cy="792396"/>
          </a:xfrm>
          <a:prstGeom prst="rect">
            <a:avLst/>
          </a:prstGeom>
          <a:noFill/>
        </p:spPr>
        <p:txBody>
          <a:bodyPr wrap="square" lIns="91440" tIns="45720" rIns="91440" bIns="45720" rtlCol="0" anchor="t">
            <a:spAutoFit/>
          </a:bodyPr>
          <a:lstStyle/>
          <a:p>
            <a:pPr algn="just">
              <a:lnSpc>
                <a:spcPct val="150000"/>
              </a:lnSpc>
            </a:pPr>
            <a:r>
              <a:rPr lang="en-US" sz="1600" dirty="0">
                <a:solidFill>
                  <a:srgbClr val="404040"/>
                </a:solidFill>
                <a:latin typeface="MiSans" pitchFamily="34" charset="-122"/>
                <a:ea typeface="MiSans" pitchFamily="34" charset="-122"/>
                <a:cs typeface="MiSans" pitchFamily="34" charset="-120"/>
              </a:rPr>
              <a:t>Add the </a:t>
            </a:r>
            <a:r>
              <a:rPr lang="en-US" sz="1600" dirty="0" err="1">
                <a:solidFill>
                  <a:srgbClr val="404040"/>
                </a:solidFill>
                <a:latin typeface="MiSans" pitchFamily="34" charset="-122"/>
                <a:ea typeface="MiSans" pitchFamily="34" charset="-122"/>
                <a:cs typeface="MiSans" pitchFamily="34" charset="-120"/>
              </a:rPr>
              <a:t>DownCommand</a:t>
            </a:r>
            <a:r>
              <a:rPr lang="en-US" sz="1600" dirty="0">
                <a:solidFill>
                  <a:srgbClr val="404040"/>
                </a:solidFill>
                <a:latin typeface="MiSans" pitchFamily="34" charset="-122"/>
                <a:ea typeface="MiSans" pitchFamily="34" charset="-122"/>
                <a:cs typeface="MiSans" pitchFamily="34" charset="-120"/>
              </a:rPr>
              <a:t> struct in </a:t>
            </a:r>
            <a:r>
              <a:rPr lang="en-US" sz="1600" dirty="0" err="1">
                <a:solidFill>
                  <a:srgbClr val="404040"/>
                </a:solidFill>
                <a:latin typeface="MiSans" pitchFamily="34" charset="-122"/>
                <a:ea typeface="MiSans" pitchFamily="34" charset="-122"/>
                <a:cs typeface="MiSans" pitchFamily="34" charset="-120"/>
              </a:rPr>
              <a:t>src</a:t>
            </a:r>
            <a:r>
              <a:rPr lang="en-US" sz="1600" dirty="0">
                <a:solidFill>
                  <a:srgbClr val="404040"/>
                </a:solidFill>
                <a:latin typeface="MiSans" pitchFamily="34" charset="-122"/>
                <a:ea typeface="MiSans" pitchFamily="34" charset="-122"/>
                <a:cs typeface="MiSans" pitchFamily="34" charset="-120"/>
              </a:rPr>
              <a:t>/cli/down.rs, with steps defaulting to 1, allowing users to specify the rollback step count.</a:t>
            </a:r>
            <a:endParaRPr lang="en-US" sz="1600" dirty="0"/>
          </a:p>
        </p:txBody>
      </p:sp>
      <p:sp>
        <p:nvSpPr>
          <p:cNvPr id="7" name="Text 3"/>
          <p:cNvSpPr/>
          <p:nvPr/>
        </p:nvSpPr>
        <p:spPr>
          <a:xfrm>
            <a:off x="7392571" y="1968470"/>
            <a:ext cx="4222115" cy="400110"/>
          </a:xfrm>
          <a:prstGeom prst="rect">
            <a:avLst/>
          </a:prstGeom>
          <a:noFill/>
        </p:spPr>
        <p:txBody>
          <a:bodyPr wrap="square" lIns="91440" tIns="45720" rIns="91440" bIns="45720" rtlCol="0" anchor="t">
            <a:spAutoFit/>
          </a:bodyPr>
          <a:lstStyle/>
          <a:p>
            <a:pPr algn="just">
              <a:lnSpc>
                <a:spcPct val="100000"/>
              </a:lnSpc>
            </a:pPr>
            <a:r>
              <a:rPr lang="en-US" sz="2000" b="1" dirty="0">
                <a:solidFill>
                  <a:srgbClr val="000000"/>
                </a:solidFill>
                <a:latin typeface="MiSans" pitchFamily="34" charset="-122"/>
                <a:ea typeface="MiSans" pitchFamily="34" charset="-122"/>
                <a:cs typeface="MiSans" pitchFamily="34" charset="-120"/>
              </a:rPr>
              <a:t>Check recent records</a:t>
            </a:r>
            <a:endParaRPr lang="en-US" sz="1600" dirty="0"/>
          </a:p>
        </p:txBody>
      </p:sp>
      <p:pic>
        <p:nvPicPr>
          <p:cNvPr id="9" name="图片 8"/>
          <p:cNvPicPr>
            <a:picLocks noChangeAspect="1"/>
          </p:cNvPicPr>
          <p:nvPr/>
        </p:nvPicPr>
        <p:blipFill>
          <a:blip r:embed="rId3"/>
          <a:stretch>
            <a:fillRect/>
          </a:stretch>
        </p:blipFill>
        <p:spPr>
          <a:xfrm>
            <a:off x="15240" y="2409071"/>
            <a:ext cx="7004685" cy="3679228"/>
          </a:xfrm>
          <a:prstGeom prst="rect">
            <a:avLst/>
          </a:prstGeom>
        </p:spPr>
      </p:pic>
      <p:pic>
        <p:nvPicPr>
          <p:cNvPr id="10" name="图片 9"/>
          <p:cNvPicPr>
            <a:picLocks noChangeAspect="1"/>
          </p:cNvPicPr>
          <p:nvPr/>
        </p:nvPicPr>
        <p:blipFill>
          <a:blip r:embed="rId4"/>
          <a:stretch>
            <a:fillRect/>
          </a:stretch>
        </p:blipFill>
        <p:spPr>
          <a:xfrm>
            <a:off x="5510947" y="2379548"/>
            <a:ext cx="6914106" cy="415336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p:nvPr/>
        </p:nvSpPr>
        <p:spPr>
          <a:xfrm>
            <a:off x="194310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3" name="Text 3"/>
          <p:cNvSpPr/>
          <p:nvPr/>
        </p:nvSpPr>
        <p:spPr>
          <a:xfrm>
            <a:off x="5540375"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4" name="Text 6"/>
          <p:cNvSpPr/>
          <p:nvPr/>
        </p:nvSpPr>
        <p:spPr>
          <a:xfrm>
            <a:off x="595630" y="525145"/>
            <a:ext cx="7004685" cy="646331"/>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Reverse SQL Generation Rules</a:t>
            </a:r>
            <a:endParaRPr lang="en-US" sz="1600" dirty="0"/>
          </a:p>
        </p:txBody>
      </p:sp>
      <p:pic>
        <p:nvPicPr>
          <p:cNvPr id="5" name="Image 3"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6" name="Text 7"/>
          <p:cNvSpPr/>
          <p:nvPr/>
        </p:nvSpPr>
        <p:spPr>
          <a:xfrm>
            <a:off x="8363585" y="1651000"/>
            <a:ext cx="4064000" cy="174625"/>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sp>
        <p:nvSpPr>
          <p:cNvPr id="7" name="Text 9"/>
          <p:cNvSpPr/>
          <p:nvPr/>
        </p:nvSpPr>
        <p:spPr>
          <a:xfrm>
            <a:off x="222310" y="1196113"/>
            <a:ext cx="1627103" cy="646331"/>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Reverse SQL Generation</a:t>
            </a:r>
            <a:endParaRPr lang="en-US" sz="1600" dirty="0"/>
          </a:p>
        </p:txBody>
      </p:sp>
      <p:sp>
        <p:nvSpPr>
          <p:cNvPr id="9" name="Text 15"/>
          <p:cNvSpPr/>
          <p:nvPr/>
        </p:nvSpPr>
        <p:spPr>
          <a:xfrm>
            <a:off x="8363585" y="619226"/>
            <a:ext cx="2746375"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Data Backup</a:t>
            </a:r>
            <a:endParaRPr lang="en-US" sz="1600" dirty="0"/>
          </a:p>
        </p:txBody>
      </p:sp>
      <p:sp>
        <p:nvSpPr>
          <p:cNvPr id="10" name="Text 16"/>
          <p:cNvSpPr/>
          <p:nvPr/>
        </p:nvSpPr>
        <p:spPr>
          <a:xfrm>
            <a:off x="8211660" y="1003431"/>
            <a:ext cx="2746375" cy="1469761"/>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Before officially executing the reverse SQL, first call </a:t>
            </a:r>
            <a:r>
              <a:rPr lang="en-US" sz="1400" dirty="0" err="1">
                <a:solidFill>
                  <a:srgbClr val="404040"/>
                </a:solidFill>
                <a:latin typeface="MiSans" pitchFamily="34" charset="-122"/>
                <a:ea typeface="MiSans" pitchFamily="34" charset="-122"/>
                <a:cs typeface="MiSans" pitchFamily="34" charset="-120"/>
              </a:rPr>
              <a:t>backup_table_to_csv</a:t>
            </a:r>
            <a:r>
              <a:rPr lang="en-US" sz="1400" dirty="0">
                <a:solidFill>
                  <a:srgbClr val="404040"/>
                </a:solidFill>
                <a:latin typeface="MiSans" pitchFamily="34" charset="-122"/>
                <a:ea typeface="MiSans" pitchFamily="34" charset="-122"/>
                <a:cs typeface="MiSans" pitchFamily="34" charset="-120"/>
              </a:rPr>
              <a:t> to export all the data from the table to be deleted into a CSV file.</a:t>
            </a:r>
            <a:endParaRPr lang="en-US" sz="1600" dirty="0"/>
          </a:p>
        </p:txBody>
      </p:sp>
      <p:pic>
        <p:nvPicPr>
          <p:cNvPr id="11" name="图片 10"/>
          <p:cNvPicPr>
            <a:picLocks noChangeAspect="1"/>
          </p:cNvPicPr>
          <p:nvPr/>
        </p:nvPicPr>
        <p:blipFill>
          <a:blip r:embed="rId2"/>
          <a:stretch>
            <a:fillRect/>
          </a:stretch>
        </p:blipFill>
        <p:spPr>
          <a:xfrm>
            <a:off x="1813444" y="1299115"/>
            <a:ext cx="5786663" cy="4333464"/>
          </a:xfrm>
          <a:prstGeom prst="rect">
            <a:avLst/>
          </a:prstGeom>
        </p:spPr>
      </p:pic>
      <p:pic>
        <p:nvPicPr>
          <p:cNvPr id="12" name="图片 11"/>
          <p:cNvPicPr>
            <a:picLocks noChangeAspect="1"/>
          </p:cNvPicPr>
          <p:nvPr/>
        </p:nvPicPr>
        <p:blipFill>
          <a:blip r:embed="rId3"/>
          <a:stretch>
            <a:fillRect/>
          </a:stretch>
        </p:blipFill>
        <p:spPr>
          <a:xfrm>
            <a:off x="5944794" y="2606249"/>
            <a:ext cx="6247206" cy="425175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24033" y="80980"/>
            <a:ext cx="5205241"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CSV Backup and Transaction Rollback</a:t>
            </a:r>
            <a:endParaRPr lang="en-US" sz="1600" dirty="0"/>
          </a:p>
        </p:txBody>
      </p:sp>
      <p:pic>
        <p:nvPicPr>
          <p:cNvPr id="3" name="Image 4" descr="https://kimi-img.moonshot.cn/pub/slides/slides_tmpl/image/25-09-08-12:55:42-d2v63jlnfo2stf9dk4rg.png"/>
          <p:cNvPicPr>
            <a:picLocks noChangeAspect="1"/>
          </p:cNvPicPr>
          <p:nvPr/>
        </p:nvPicPr>
        <p:blipFill>
          <a:blip r:embed="rId1"/>
          <a:stretch>
            <a:fillRect/>
          </a:stretch>
        </p:blipFill>
        <p:spPr>
          <a:xfrm>
            <a:off x="15240" y="502603"/>
            <a:ext cx="579755" cy="652145"/>
          </a:xfrm>
          <a:prstGeom prst="rect">
            <a:avLst/>
          </a:prstGeom>
        </p:spPr>
      </p:pic>
      <p:sp>
        <p:nvSpPr>
          <p:cNvPr id="4" name="Text 1"/>
          <p:cNvSpPr/>
          <p:nvPr/>
        </p:nvSpPr>
        <p:spPr>
          <a:xfrm>
            <a:off x="614187" y="1281682"/>
            <a:ext cx="3221990"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15DBB"/>
                </a:solidFill>
                <a:latin typeface="MiSans" pitchFamily="34" charset="-122"/>
                <a:ea typeface="MiSans" pitchFamily="34" charset="-122"/>
                <a:cs typeface="MiSans" pitchFamily="34" charset="-120"/>
              </a:rPr>
              <a:t>Rollback execution</a:t>
            </a:r>
            <a:endParaRPr lang="en-US" sz="1600" dirty="0"/>
          </a:p>
        </p:txBody>
      </p:sp>
      <p:sp>
        <p:nvSpPr>
          <p:cNvPr id="5" name="Text 2"/>
          <p:cNvSpPr/>
          <p:nvPr/>
        </p:nvSpPr>
        <p:spPr>
          <a:xfrm>
            <a:off x="559435" y="1471930"/>
            <a:ext cx="4387215" cy="1353185"/>
          </a:xfrm>
          <a:prstGeom prst="rect">
            <a:avLst/>
          </a:prstGeom>
          <a:noFill/>
        </p:spPr>
        <p:txBody>
          <a:bodyPr wrap="square" lIns="91440" tIns="45720" rIns="91440" bIns="45720" rtlCol="0" anchor="t">
            <a:noAutofit/>
          </a:bodyPr>
          <a:lstStyle/>
          <a:p>
            <a:pPr algn="just">
              <a:lnSpc>
                <a:spcPct val="130000"/>
              </a:lnSpc>
            </a:pPr>
            <a:endParaRPr lang="en-US" sz="1600" dirty="0"/>
          </a:p>
        </p:txBody>
      </p:sp>
      <p:sp>
        <p:nvSpPr>
          <p:cNvPr id="6" name="Text 3"/>
          <p:cNvSpPr/>
          <p:nvPr/>
        </p:nvSpPr>
        <p:spPr>
          <a:xfrm>
            <a:off x="614187" y="1950027"/>
            <a:ext cx="3221990" cy="369332"/>
          </a:xfrm>
          <a:prstGeom prst="rect">
            <a:avLst/>
          </a:prstGeom>
          <a:noFill/>
        </p:spPr>
        <p:txBody>
          <a:bodyPr wrap="square" lIns="91440" tIns="45720" rIns="91440" bIns="45720" rtlCol="0" anchor="t">
            <a:spAutoFit/>
          </a:bodyPr>
          <a:lstStyle/>
          <a:p>
            <a:pPr>
              <a:lnSpc>
                <a:spcPct val="100000"/>
              </a:lnSpc>
            </a:pPr>
            <a:r>
              <a:rPr lang="en-US" sz="1800" b="1" dirty="0">
                <a:solidFill>
                  <a:srgbClr val="015DBB"/>
                </a:solidFill>
                <a:latin typeface="MiSans" pitchFamily="34" charset="-122"/>
                <a:ea typeface="MiSans" pitchFamily="34" charset="-122"/>
                <a:cs typeface="MiSans" pitchFamily="34" charset="-120"/>
              </a:rPr>
              <a:t>Transaction Security</a:t>
            </a:r>
            <a:endParaRPr lang="en-US" sz="1600" dirty="0"/>
          </a:p>
        </p:txBody>
      </p:sp>
      <p:sp>
        <p:nvSpPr>
          <p:cNvPr id="7" name="Text 4"/>
          <p:cNvSpPr/>
          <p:nvPr/>
        </p:nvSpPr>
        <p:spPr>
          <a:xfrm>
            <a:off x="559452" y="2455101"/>
            <a:ext cx="4456043" cy="929640"/>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If the reverse SQL fails,the CSV file will also be automatically cleaned up to avoid leaving a dirty backup.。</a:t>
            </a:r>
            <a:endParaRPr lang="en-US" sz="1600" dirty="0"/>
          </a:p>
        </p:txBody>
      </p:sp>
      <p:sp>
        <p:nvSpPr>
          <p:cNvPr id="8" name="Text 5"/>
          <p:cNvSpPr/>
          <p:nvPr/>
        </p:nvSpPr>
        <p:spPr>
          <a:xfrm>
            <a:off x="613870" y="3489832"/>
            <a:ext cx="3221990"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15DBB"/>
                </a:solidFill>
                <a:latin typeface="MiSans" pitchFamily="34" charset="-122"/>
                <a:ea typeface="MiSans" pitchFamily="34" charset="-122"/>
                <a:cs typeface="MiSans" pitchFamily="34" charset="-120"/>
              </a:rPr>
              <a:t>Status Tracking</a:t>
            </a:r>
            <a:endParaRPr lang="en-US" sz="1600" dirty="0"/>
          </a:p>
        </p:txBody>
      </p:sp>
      <p:sp>
        <p:nvSpPr>
          <p:cNvPr id="9" name="Text 6"/>
          <p:cNvSpPr/>
          <p:nvPr/>
        </p:nvSpPr>
        <p:spPr>
          <a:xfrm>
            <a:off x="614062" y="3770498"/>
            <a:ext cx="4499723" cy="909608"/>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Record the status and time of rollback operations through metadata tables to ensure that each rollback has a complete audit trail.</a:t>
            </a:r>
            <a:endParaRPr lang="en-US" sz="1600" dirty="0"/>
          </a:p>
        </p:txBody>
      </p:sp>
      <p:sp>
        <p:nvSpPr>
          <p:cNvPr id="10" name="Text 7"/>
          <p:cNvSpPr/>
          <p:nvPr/>
        </p:nvSpPr>
        <p:spPr>
          <a:xfrm>
            <a:off x="595112" y="4737484"/>
            <a:ext cx="3221990"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15DBB"/>
                </a:solidFill>
                <a:latin typeface="MiSans" pitchFamily="34" charset="-122"/>
                <a:ea typeface="MiSans" pitchFamily="34" charset="-122"/>
                <a:cs typeface="MiSans" pitchFamily="34" charset="-120"/>
              </a:rPr>
              <a:t>Lifecycle Management</a:t>
            </a:r>
            <a:endParaRPr lang="en-US" sz="1600" dirty="0"/>
          </a:p>
        </p:txBody>
      </p:sp>
      <p:sp>
        <p:nvSpPr>
          <p:cNvPr id="11" name="Text 8"/>
          <p:cNvSpPr/>
          <p:nvPr/>
        </p:nvSpPr>
        <p:spPr>
          <a:xfrm>
            <a:off x="559452" y="5165224"/>
            <a:ext cx="4092072" cy="1469761"/>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Implement a bidirectional traceable migration lifecycle management to ensure that during multiple down/up combinations, the metadata table always accurately reflects the current database version.</a:t>
            </a:r>
            <a:endParaRPr lang="en-US" sz="1600" dirty="0"/>
          </a:p>
        </p:txBody>
      </p:sp>
      <p:pic>
        <p:nvPicPr>
          <p:cNvPr id="12" name="图片 11"/>
          <p:cNvPicPr>
            <a:picLocks noChangeAspect="1"/>
          </p:cNvPicPr>
          <p:nvPr/>
        </p:nvPicPr>
        <p:blipFill>
          <a:blip r:embed="rId2"/>
          <a:stretch>
            <a:fillRect/>
          </a:stretch>
        </p:blipFill>
        <p:spPr>
          <a:xfrm>
            <a:off x="5100885" y="31693"/>
            <a:ext cx="5589617" cy="4780904"/>
          </a:xfrm>
          <a:prstGeom prst="rect">
            <a:avLst/>
          </a:prstGeom>
        </p:spPr>
      </p:pic>
      <p:pic>
        <p:nvPicPr>
          <p:cNvPr id="13" name="图片 12"/>
          <p:cNvPicPr>
            <a:picLocks noChangeAspect="1"/>
          </p:cNvPicPr>
          <p:nvPr/>
        </p:nvPicPr>
        <p:blipFill>
          <a:blip r:embed="rId3"/>
          <a:stretch>
            <a:fillRect/>
          </a:stretch>
        </p:blipFill>
        <p:spPr>
          <a:xfrm>
            <a:off x="6563412" y="3147744"/>
            <a:ext cx="6177489" cy="371025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289560" y="1293792"/>
            <a:ext cx="913130" cy="913130"/>
          </a:xfrm>
          <a:prstGeom prst="ellipse">
            <a:avLst/>
          </a:prstGeom>
          <a:solidFill>
            <a:srgbClr val="015DBB"/>
          </a:solidFill>
        </p:spPr>
        <p:txBody>
          <a:bodyPr/>
          <a:lstStyle/>
          <a:p>
            <a:endParaRPr lang="zh-CN" altLang="en-US"/>
          </a:p>
        </p:txBody>
      </p:sp>
      <p:sp>
        <p:nvSpPr>
          <p:cNvPr id="3" name="Text 1"/>
          <p:cNvSpPr/>
          <p:nvPr/>
        </p:nvSpPr>
        <p:spPr>
          <a:xfrm>
            <a:off x="289560" y="1293792"/>
            <a:ext cx="913130" cy="913130"/>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125972" y="3449955"/>
            <a:ext cx="939315" cy="913130"/>
          </a:xfrm>
          <a:prstGeom prst="ellipse">
            <a:avLst/>
          </a:prstGeom>
          <a:solidFill>
            <a:srgbClr val="015DBB"/>
          </a:solidFill>
        </p:spPr>
        <p:txBody>
          <a:bodyPr/>
          <a:lstStyle/>
          <a:p>
            <a:endParaRPr lang="zh-CN" altLang="en-US"/>
          </a:p>
        </p:txBody>
      </p:sp>
      <p:sp>
        <p:nvSpPr>
          <p:cNvPr id="5" name="Text 3"/>
          <p:cNvSpPr/>
          <p:nvPr/>
        </p:nvSpPr>
        <p:spPr>
          <a:xfrm>
            <a:off x="125972" y="3449955"/>
            <a:ext cx="939315" cy="91313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4"/>
          <p:cNvSpPr/>
          <p:nvPr/>
        </p:nvSpPr>
        <p:spPr>
          <a:xfrm>
            <a:off x="176922" y="4872696"/>
            <a:ext cx="913130" cy="913130"/>
          </a:xfrm>
          <a:prstGeom prst="ellipse">
            <a:avLst/>
          </a:prstGeom>
          <a:solidFill>
            <a:srgbClr val="015DBB"/>
          </a:solidFill>
        </p:spPr>
        <p:txBody>
          <a:bodyPr/>
          <a:lstStyle/>
          <a:p>
            <a:endParaRPr lang="zh-CN" altLang="en-US"/>
          </a:p>
        </p:txBody>
      </p:sp>
      <p:sp>
        <p:nvSpPr>
          <p:cNvPr id="7" name="Text 5"/>
          <p:cNvSpPr/>
          <p:nvPr/>
        </p:nvSpPr>
        <p:spPr>
          <a:xfrm>
            <a:off x="152157" y="5222979"/>
            <a:ext cx="913130" cy="913130"/>
          </a:xfrm>
          <a:prstGeom prst="rect">
            <a:avLst/>
          </a:prstGeom>
          <a:noFill/>
        </p:spPr>
        <p:txBody>
          <a:bodyPr wrap="square" lIns="45720" tIns="91440" rIns="91440" bIns="45720" rtlCol="0" anchor="ctr"/>
          <a:lstStyle/>
          <a:p>
            <a:pPr>
              <a:lnSpc>
                <a:spcPct val="100000"/>
              </a:lnSpc>
            </a:pPr>
            <a:endParaRPr lang="en-US" sz="1600" dirty="0"/>
          </a:p>
        </p:txBody>
      </p:sp>
      <p:sp>
        <p:nvSpPr>
          <p:cNvPr id="8" name="Text 6"/>
          <p:cNvSpPr/>
          <p:nvPr/>
        </p:nvSpPr>
        <p:spPr>
          <a:xfrm>
            <a:off x="595630" y="525145"/>
            <a:ext cx="9002502" cy="646331"/>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UP failure interception demonstration</a:t>
            </a:r>
            <a:endParaRPr lang="en-US" sz="1600" dirty="0"/>
          </a:p>
        </p:txBody>
      </p:sp>
      <p:pic>
        <p:nvPicPr>
          <p:cNvPr id="9"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0" name="Text 7"/>
          <p:cNvSpPr/>
          <p:nvPr/>
        </p:nvSpPr>
        <p:spPr>
          <a:xfrm>
            <a:off x="314325" y="1461432"/>
            <a:ext cx="863600" cy="539750"/>
          </a:xfrm>
          <a:prstGeom prst="rect">
            <a:avLst/>
          </a:prstGeom>
          <a:noFill/>
        </p:spPr>
        <p:txBody>
          <a:bodyPr wrap="square" lIns="91440" tIns="45720" rIns="91440" bIns="45720" rtlCol="0" anchor="t"/>
          <a:lstStyle/>
          <a:p>
            <a:pPr algn="ctr">
              <a:lnSpc>
                <a:spcPct val="100000"/>
              </a:lnSpc>
            </a:pPr>
            <a:r>
              <a:rPr lang="en-US" sz="3200" b="1" dirty="0">
                <a:solidFill>
                  <a:srgbClr val="FFFFFF"/>
                </a:solidFill>
                <a:latin typeface="MiSans" pitchFamily="34" charset="-122"/>
                <a:ea typeface="MiSans" pitchFamily="34" charset="-122"/>
                <a:cs typeface="MiSans" pitchFamily="34" charset="-120"/>
              </a:rPr>
              <a:t>01</a:t>
            </a:r>
            <a:endParaRPr lang="en-US" sz="1600" dirty="0"/>
          </a:p>
        </p:txBody>
      </p:sp>
      <p:sp>
        <p:nvSpPr>
          <p:cNvPr id="11" name="Text 8"/>
          <p:cNvSpPr/>
          <p:nvPr/>
        </p:nvSpPr>
        <p:spPr>
          <a:xfrm>
            <a:off x="873406" y="1560543"/>
            <a:ext cx="6651625"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Prepare the script</a:t>
            </a:r>
            <a:endParaRPr lang="en-US" sz="1600" dirty="0"/>
          </a:p>
        </p:txBody>
      </p:sp>
      <p:sp>
        <p:nvSpPr>
          <p:cNvPr id="12" name="Text 9"/>
          <p:cNvSpPr/>
          <p:nvPr/>
        </p:nvSpPr>
        <p:spPr>
          <a:xfrm>
            <a:off x="392093" y="1849265"/>
            <a:ext cx="2770420" cy="1189685"/>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Prepare a create table script with grammatical errors for testing the failure interception function of the up command.</a:t>
            </a:r>
            <a:endParaRPr lang="en-US" sz="1600" dirty="0"/>
          </a:p>
        </p:txBody>
      </p:sp>
      <p:sp>
        <p:nvSpPr>
          <p:cNvPr id="13" name="Text 10"/>
          <p:cNvSpPr/>
          <p:nvPr/>
        </p:nvSpPr>
        <p:spPr>
          <a:xfrm>
            <a:off x="150737" y="3617595"/>
            <a:ext cx="888365" cy="539750"/>
          </a:xfrm>
          <a:prstGeom prst="rect">
            <a:avLst/>
          </a:prstGeom>
          <a:noFill/>
        </p:spPr>
        <p:txBody>
          <a:bodyPr wrap="square" lIns="91440" tIns="45720" rIns="91440" bIns="45720" rtlCol="0" anchor="t"/>
          <a:lstStyle/>
          <a:p>
            <a:pPr algn="ctr">
              <a:lnSpc>
                <a:spcPct val="100000"/>
              </a:lnSpc>
            </a:pPr>
            <a:r>
              <a:rPr lang="en-US" sz="3200" b="1" dirty="0">
                <a:solidFill>
                  <a:srgbClr val="FFFFFF"/>
                </a:solidFill>
                <a:latin typeface="MiSans" pitchFamily="34" charset="-122"/>
                <a:ea typeface="MiSans" pitchFamily="34" charset="-122"/>
                <a:cs typeface="MiSans" pitchFamily="34" charset="-120"/>
              </a:rPr>
              <a:t>02</a:t>
            </a:r>
            <a:endParaRPr lang="en-US" sz="1600" dirty="0"/>
          </a:p>
        </p:txBody>
      </p:sp>
      <p:sp>
        <p:nvSpPr>
          <p:cNvPr id="14" name="Text 11"/>
          <p:cNvSpPr/>
          <p:nvPr/>
        </p:nvSpPr>
        <p:spPr>
          <a:xfrm>
            <a:off x="1039102" y="3198831"/>
            <a:ext cx="1908722" cy="646331"/>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Execute command</a:t>
            </a:r>
            <a:endParaRPr lang="en-US" sz="1600" dirty="0"/>
          </a:p>
        </p:txBody>
      </p:sp>
      <p:sp>
        <p:nvSpPr>
          <p:cNvPr id="15" name="Text 12"/>
          <p:cNvSpPr/>
          <p:nvPr/>
        </p:nvSpPr>
        <p:spPr>
          <a:xfrm>
            <a:off x="985005" y="3795448"/>
            <a:ext cx="4111876" cy="909608"/>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Execute `cargo run -- up --config </a:t>
            </a:r>
            <a:r>
              <a:rPr lang="en-US" sz="1400" dirty="0" err="1">
                <a:solidFill>
                  <a:srgbClr val="404040"/>
                </a:solidFill>
                <a:latin typeface="MiSans" pitchFamily="34" charset="-122"/>
                <a:ea typeface="MiSans" pitchFamily="34" charset="-122"/>
                <a:cs typeface="MiSans" pitchFamily="34" charset="-120"/>
              </a:rPr>
              <a:t>config.toml</a:t>
            </a:r>
            <a:r>
              <a:rPr lang="en-US" sz="1400" dirty="0">
                <a:solidFill>
                  <a:srgbClr val="404040"/>
                </a:solidFill>
                <a:latin typeface="MiSans" pitchFamily="34" charset="-122"/>
                <a:ea typeface="MiSans" pitchFamily="34" charset="-122"/>
                <a:cs typeface="MiSans" pitchFamily="34" charset="-120"/>
              </a:rPr>
              <a:t>` to verify whether the </a:t>
            </a:r>
            <a:r>
              <a:rPr lang="en-US" sz="1400" dirty="0" err="1">
                <a:solidFill>
                  <a:srgbClr val="404040"/>
                </a:solidFill>
                <a:latin typeface="MiSans" pitchFamily="34" charset="-122"/>
                <a:ea typeface="MiSans" pitchFamily="34" charset="-122"/>
                <a:cs typeface="MiSans" pitchFamily="34" charset="-120"/>
              </a:rPr>
              <a:t>DryRun</a:t>
            </a:r>
            <a:r>
              <a:rPr lang="en-US" sz="1400" dirty="0">
                <a:solidFill>
                  <a:srgbClr val="404040"/>
                </a:solidFill>
                <a:latin typeface="MiSans" pitchFamily="34" charset="-122"/>
                <a:ea typeface="MiSans" pitchFamily="34" charset="-122"/>
                <a:cs typeface="MiSans" pitchFamily="34" charset="-120"/>
              </a:rPr>
              <a:t> phase can correctly report errors and roll back.</a:t>
            </a:r>
            <a:endParaRPr lang="en-US" sz="1600" dirty="0"/>
          </a:p>
        </p:txBody>
      </p:sp>
      <p:sp>
        <p:nvSpPr>
          <p:cNvPr id="16" name="Text 13"/>
          <p:cNvSpPr/>
          <p:nvPr/>
        </p:nvSpPr>
        <p:spPr>
          <a:xfrm>
            <a:off x="238274" y="5088748"/>
            <a:ext cx="863600" cy="539750"/>
          </a:xfrm>
          <a:prstGeom prst="rect">
            <a:avLst/>
          </a:prstGeom>
          <a:noFill/>
        </p:spPr>
        <p:txBody>
          <a:bodyPr wrap="square" lIns="91440" tIns="45720" rIns="91440" bIns="45720" rtlCol="0" anchor="t"/>
          <a:lstStyle/>
          <a:p>
            <a:pPr algn="ctr">
              <a:lnSpc>
                <a:spcPct val="100000"/>
              </a:lnSpc>
            </a:pPr>
            <a:r>
              <a:rPr lang="en-US" sz="3200" b="1" dirty="0">
                <a:solidFill>
                  <a:srgbClr val="FFFFFF"/>
                </a:solidFill>
                <a:latin typeface="MiSans" pitchFamily="34" charset="-122"/>
                <a:ea typeface="MiSans" pitchFamily="34" charset="-122"/>
                <a:cs typeface="MiSans" pitchFamily="34" charset="-120"/>
              </a:rPr>
              <a:t>03</a:t>
            </a:r>
            <a:endParaRPr lang="en-US" sz="1600" dirty="0"/>
          </a:p>
        </p:txBody>
      </p:sp>
      <p:sp>
        <p:nvSpPr>
          <p:cNvPr id="17" name="Text 14"/>
          <p:cNvSpPr/>
          <p:nvPr/>
        </p:nvSpPr>
        <p:spPr>
          <a:xfrm>
            <a:off x="1065287" y="5195342"/>
            <a:ext cx="6651625"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Test Results</a:t>
            </a:r>
            <a:endParaRPr lang="en-US" sz="1600" dirty="0"/>
          </a:p>
        </p:txBody>
      </p:sp>
      <p:sp>
        <p:nvSpPr>
          <p:cNvPr id="18" name="Text 15"/>
          <p:cNvSpPr/>
          <p:nvPr/>
        </p:nvSpPr>
        <p:spPr>
          <a:xfrm>
            <a:off x="266167" y="5450313"/>
            <a:ext cx="3144771" cy="1189685"/>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Check the database status, ensure no changes have occurred, and verify the effectiveness of the pre-check mechanism.</a:t>
            </a:r>
            <a:endParaRPr lang="en-US" sz="1600" dirty="0"/>
          </a:p>
        </p:txBody>
      </p:sp>
      <p:pic>
        <p:nvPicPr>
          <p:cNvPr id="19" name="图片 18"/>
          <p:cNvPicPr>
            <a:picLocks noChangeAspect="1"/>
          </p:cNvPicPr>
          <p:nvPr/>
        </p:nvPicPr>
        <p:blipFill>
          <a:blip r:embed="rId2"/>
          <a:stretch>
            <a:fillRect/>
          </a:stretch>
        </p:blipFill>
        <p:spPr>
          <a:xfrm>
            <a:off x="3149404" y="1176447"/>
            <a:ext cx="8901822" cy="2417485"/>
          </a:xfrm>
          <a:prstGeom prst="rect">
            <a:avLst/>
          </a:prstGeom>
        </p:spPr>
      </p:pic>
      <p:pic>
        <p:nvPicPr>
          <p:cNvPr id="20" name="图片 19"/>
          <p:cNvPicPr>
            <a:picLocks noChangeAspect="1"/>
          </p:cNvPicPr>
          <p:nvPr/>
        </p:nvPicPr>
        <p:blipFill>
          <a:blip r:embed="rId3"/>
          <a:stretch>
            <a:fillRect/>
          </a:stretch>
        </p:blipFill>
        <p:spPr>
          <a:xfrm>
            <a:off x="3456863" y="5088748"/>
            <a:ext cx="8901822" cy="158222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179060" y="2340610"/>
            <a:ext cx="6698615" cy="0"/>
          </a:xfrm>
          <a:prstGeom prst="line">
            <a:avLst/>
          </a:prstGeom>
          <a:noFill/>
          <a:ln w="12700">
            <a:solidFill>
              <a:srgbClr val="0B207A"/>
            </a:solidFill>
            <a:prstDash val="dash"/>
            <a:headEnd type="none"/>
            <a:tailEnd type="none"/>
          </a:ln>
        </p:spPr>
        <p:txBody>
          <a:bodyPr/>
          <a:lstStyle/>
          <a:p>
            <a:endParaRPr lang="zh-CN" altLang="en-US"/>
          </a:p>
        </p:txBody>
      </p:sp>
      <p:sp>
        <p:nvSpPr>
          <p:cNvPr id="3" name="Text 2"/>
          <p:cNvSpPr/>
          <p:nvPr/>
        </p:nvSpPr>
        <p:spPr>
          <a:xfrm>
            <a:off x="594995" y="239730"/>
            <a:ext cx="7004685"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Down rollback backup demonstration</a:t>
            </a:r>
            <a:endParaRPr lang="en-US" sz="1600" dirty="0"/>
          </a:p>
        </p:txBody>
      </p:sp>
      <p:pic>
        <p:nvPicPr>
          <p:cNvPr id="4" name="Image 2" descr="https://kimi-img.moonshot.cn/pub/slides/slides_tmpl/image/25-09-08-12:55:42-d2v63jlnfo2stf9dk4rg.png"/>
          <p:cNvPicPr>
            <a:picLocks noChangeAspect="1"/>
          </p:cNvPicPr>
          <p:nvPr/>
        </p:nvPicPr>
        <p:blipFill>
          <a:blip r:embed="rId1"/>
          <a:stretch>
            <a:fillRect/>
          </a:stretch>
        </p:blipFill>
        <p:spPr>
          <a:xfrm>
            <a:off x="15240" y="502603"/>
            <a:ext cx="579755" cy="652145"/>
          </a:xfrm>
          <a:prstGeom prst="rect">
            <a:avLst/>
          </a:prstGeom>
        </p:spPr>
      </p:pic>
      <p:sp>
        <p:nvSpPr>
          <p:cNvPr id="5" name="Text 3"/>
          <p:cNvSpPr/>
          <p:nvPr/>
        </p:nvSpPr>
        <p:spPr>
          <a:xfrm>
            <a:off x="179061" y="1317387"/>
            <a:ext cx="6698615"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Perform rollback</a:t>
            </a:r>
            <a:endParaRPr lang="en-US" sz="1600" dirty="0"/>
          </a:p>
        </p:txBody>
      </p:sp>
      <p:sp>
        <p:nvSpPr>
          <p:cNvPr id="6" name="Text 4"/>
          <p:cNvSpPr/>
          <p:nvPr/>
        </p:nvSpPr>
        <p:spPr>
          <a:xfrm>
            <a:off x="176938" y="1702932"/>
            <a:ext cx="6698615" cy="523220"/>
          </a:xfrm>
          <a:prstGeom prst="rect">
            <a:avLst/>
          </a:prstGeom>
          <a:noFill/>
        </p:spPr>
        <p:txBody>
          <a:bodyPr wrap="square" lIns="91440" tIns="45720" rIns="91440" bIns="45720" rtlCol="0" anchor="t">
            <a:spAutoFit/>
          </a:bodyPr>
          <a:lstStyle/>
          <a:p>
            <a:pPr algn="just">
              <a:lnSpc>
                <a:spcPct val="100000"/>
              </a:lnSpc>
            </a:pPr>
            <a:r>
              <a:rPr lang="en-US" sz="1400" dirty="0">
                <a:solidFill>
                  <a:srgbClr val="404040"/>
                </a:solidFill>
                <a:latin typeface="MiSans" pitchFamily="34" charset="-122"/>
                <a:ea typeface="MiSans" pitchFamily="34" charset="-122"/>
                <a:cs typeface="MiSans" pitchFamily="34" charset="-120"/>
              </a:rPr>
              <a:t>Execute 'cargo run -- down --steps 1'. The system first exports the data from the test table to a CSV file, and then executes DROP TABLE.</a:t>
            </a:r>
            <a:endParaRPr lang="en-US" sz="1600" dirty="0"/>
          </a:p>
        </p:txBody>
      </p:sp>
      <p:sp>
        <p:nvSpPr>
          <p:cNvPr id="7" name="Text 7"/>
          <p:cNvSpPr/>
          <p:nvPr/>
        </p:nvSpPr>
        <p:spPr>
          <a:xfrm>
            <a:off x="176938" y="2466258"/>
            <a:ext cx="6759985" cy="369332"/>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Status Tracking</a:t>
            </a:r>
            <a:endParaRPr lang="en-US" sz="1600" dirty="0"/>
          </a:p>
        </p:txBody>
      </p:sp>
      <p:sp>
        <p:nvSpPr>
          <p:cNvPr id="8" name="Text 8"/>
          <p:cNvSpPr/>
          <p:nvPr/>
        </p:nvSpPr>
        <p:spPr>
          <a:xfrm>
            <a:off x="176937" y="2905981"/>
            <a:ext cx="6698615" cy="523220"/>
          </a:xfrm>
          <a:prstGeom prst="rect">
            <a:avLst/>
          </a:prstGeom>
          <a:noFill/>
        </p:spPr>
        <p:txBody>
          <a:bodyPr wrap="square" lIns="91440" tIns="45720" rIns="91440" bIns="45720" rtlCol="0" anchor="t">
            <a:spAutoFit/>
          </a:bodyPr>
          <a:lstStyle/>
          <a:p>
            <a:pPr algn="just">
              <a:lnSpc>
                <a:spcPct val="100000"/>
              </a:lnSpc>
            </a:pPr>
            <a:r>
              <a:rPr lang="en-US" sz="1400" dirty="0">
                <a:solidFill>
                  <a:srgbClr val="404040"/>
                </a:solidFill>
                <a:latin typeface="MiSans" pitchFamily="34" charset="-122"/>
                <a:ea typeface="MiSans" pitchFamily="34" charset="-122"/>
                <a:cs typeface="MiSans" pitchFamily="34" charset="-120"/>
              </a:rPr>
              <a:t>Check the _migrations table to ensure the status accurately reflects the rollback time and verify the reliability of the down command.</a:t>
            </a:r>
            <a:endParaRPr lang="en-US" sz="1600" dirty="0"/>
          </a:p>
        </p:txBody>
      </p:sp>
      <p:sp>
        <p:nvSpPr>
          <p:cNvPr id="9" name="Text 9"/>
          <p:cNvSpPr/>
          <p:nvPr/>
        </p:nvSpPr>
        <p:spPr>
          <a:xfrm>
            <a:off x="8510270" y="2064385"/>
            <a:ext cx="252857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生产适用性</a:t>
            </a:r>
            <a:endParaRPr lang="en-US" sz="1600" dirty="0"/>
          </a:p>
        </p:txBody>
      </p:sp>
      <p:sp>
        <p:nvSpPr>
          <p:cNvPr id="10" name="Text 10"/>
          <p:cNvSpPr/>
          <p:nvPr/>
        </p:nvSpPr>
        <p:spPr>
          <a:xfrm>
            <a:off x="8510270" y="2818765"/>
            <a:ext cx="2528570" cy="2633345"/>
          </a:xfrm>
          <a:prstGeom prst="rect">
            <a:avLst/>
          </a:prstGeom>
          <a:noFill/>
        </p:spPr>
        <p:txBody>
          <a:bodyPr wrap="square" lIns="91440" tIns="45720" rIns="91440" bIns="45720" rtlCol="0" anchor="t"/>
          <a:lstStyle/>
          <a:p>
            <a:pPr algn="just">
              <a:lnSpc>
                <a:spcPct val="130000"/>
              </a:lnSpc>
            </a:pPr>
            <a:r>
              <a:rPr lang="en-US" sz="1400" dirty="0">
                <a:solidFill>
                  <a:srgbClr val="FFFFFF"/>
                </a:solidFill>
                <a:latin typeface="MiSans" pitchFamily="34" charset="-122"/>
                <a:ea typeface="MiSans" pitchFamily="34" charset="-122"/>
                <a:cs typeface="MiSans" pitchFamily="34" charset="-120"/>
              </a:rPr>
              <a:t>证明down命令在可恢复与可审计两方面均达到生产要求，为持续集成中的自动回滚场景提供可靠原语。</a:t>
            </a:r>
            <a:endParaRPr lang="en-US" sz="1600" dirty="0"/>
          </a:p>
        </p:txBody>
      </p:sp>
      <p:pic>
        <p:nvPicPr>
          <p:cNvPr id="11" name="图片 10" descr="图片包含 图形用户界面&#10;&#10;AI 生成的内容可能不正确。"/>
          <p:cNvPicPr>
            <a:picLocks noChangeAspect="1"/>
          </p:cNvPicPr>
          <p:nvPr/>
        </p:nvPicPr>
        <p:blipFill>
          <a:blip r:embed="rId2"/>
          <a:stretch>
            <a:fillRect/>
          </a:stretch>
        </p:blipFill>
        <p:spPr>
          <a:xfrm>
            <a:off x="370954" y="4715538"/>
            <a:ext cx="8557750" cy="1781409"/>
          </a:xfrm>
          <a:prstGeom prst="rect">
            <a:avLst/>
          </a:prstGeom>
        </p:spPr>
      </p:pic>
      <p:pic>
        <p:nvPicPr>
          <p:cNvPr id="12" name="图片 11" descr="图形用户界面&#10;&#10;AI 生成的内容可能不正确。"/>
          <p:cNvPicPr>
            <a:picLocks noChangeAspect="1"/>
          </p:cNvPicPr>
          <p:nvPr/>
        </p:nvPicPr>
        <p:blipFill>
          <a:blip r:embed="rId3"/>
          <a:stretch>
            <a:fillRect/>
          </a:stretch>
        </p:blipFill>
        <p:spPr>
          <a:xfrm>
            <a:off x="6877675" y="0"/>
            <a:ext cx="5232487" cy="485215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p:cNvSpPr/>
          <p:nvPr/>
        </p:nvSpPr>
        <p:spPr>
          <a:xfrm>
            <a:off x="595629" y="506095"/>
            <a:ext cx="8585191" cy="646331"/>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Down rollback backup demonstration</a:t>
            </a:r>
            <a:endParaRPr lang="en-US" sz="1600" dirty="0"/>
          </a:p>
        </p:txBody>
      </p:sp>
      <p:pic>
        <p:nvPicPr>
          <p:cNvPr id="3" name="Image 2" descr="https://kimi-img.moonshot.cn/pub/slides/slides_tmpl/image/25-09-08-12:55:42-d2v63jlnfo2stf9dk4rg.png"/>
          <p:cNvPicPr>
            <a:picLocks noChangeAspect="1"/>
          </p:cNvPicPr>
          <p:nvPr/>
        </p:nvPicPr>
        <p:blipFill>
          <a:blip r:embed="rId1"/>
          <a:stretch>
            <a:fillRect/>
          </a:stretch>
        </p:blipFill>
        <p:spPr>
          <a:xfrm>
            <a:off x="15240" y="502603"/>
            <a:ext cx="579755" cy="652145"/>
          </a:xfrm>
          <a:prstGeom prst="rect">
            <a:avLst/>
          </a:prstGeom>
        </p:spPr>
      </p:pic>
      <p:sp>
        <p:nvSpPr>
          <p:cNvPr id="4" name="Text 9"/>
          <p:cNvSpPr/>
          <p:nvPr/>
        </p:nvSpPr>
        <p:spPr>
          <a:xfrm>
            <a:off x="8510270" y="2064385"/>
            <a:ext cx="252857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生产适用性</a:t>
            </a:r>
            <a:endParaRPr lang="en-US" sz="1600" dirty="0"/>
          </a:p>
        </p:txBody>
      </p:sp>
      <p:sp>
        <p:nvSpPr>
          <p:cNvPr id="5" name="Text 10"/>
          <p:cNvSpPr/>
          <p:nvPr/>
        </p:nvSpPr>
        <p:spPr>
          <a:xfrm>
            <a:off x="8510270" y="2818765"/>
            <a:ext cx="2528570" cy="2633345"/>
          </a:xfrm>
          <a:prstGeom prst="rect">
            <a:avLst/>
          </a:prstGeom>
          <a:noFill/>
        </p:spPr>
        <p:txBody>
          <a:bodyPr wrap="square" lIns="91440" tIns="45720" rIns="91440" bIns="45720" rtlCol="0" anchor="t"/>
          <a:lstStyle/>
          <a:p>
            <a:pPr algn="just">
              <a:lnSpc>
                <a:spcPct val="130000"/>
              </a:lnSpc>
            </a:pPr>
            <a:r>
              <a:rPr lang="en-US" sz="1400" dirty="0">
                <a:solidFill>
                  <a:srgbClr val="FFFFFF"/>
                </a:solidFill>
                <a:latin typeface="MiSans" pitchFamily="34" charset="-122"/>
                <a:ea typeface="MiSans" pitchFamily="34" charset="-122"/>
                <a:cs typeface="MiSans" pitchFamily="34" charset="-120"/>
              </a:rPr>
              <a:t>证明down命令在可恢复与可审计两方面均达到生产要求，为持续集成中的自动回滚场景提供可靠原语。</a:t>
            </a:r>
            <a:endParaRPr lang="en-US" sz="1600" dirty="0"/>
          </a:p>
        </p:txBody>
      </p:sp>
      <p:pic>
        <p:nvPicPr>
          <p:cNvPr id="6" name="图片 5" descr="文本&#10;&#10;AI 生成的内容可能不正确。"/>
          <p:cNvPicPr>
            <a:picLocks noChangeAspect="1"/>
          </p:cNvPicPr>
          <p:nvPr/>
        </p:nvPicPr>
        <p:blipFill>
          <a:blip r:embed="rId2"/>
          <a:stretch>
            <a:fillRect/>
          </a:stretch>
        </p:blipFill>
        <p:spPr>
          <a:xfrm>
            <a:off x="6424032" y="1154747"/>
            <a:ext cx="5752728" cy="4763511"/>
          </a:xfrm>
          <a:prstGeom prst="rect">
            <a:avLst/>
          </a:prstGeom>
        </p:spPr>
      </p:pic>
      <p:pic>
        <p:nvPicPr>
          <p:cNvPr id="7" name="图片 6" descr="文本&#10;&#10;AI 生成的内容可能不正确。"/>
          <p:cNvPicPr>
            <a:picLocks noChangeAspect="1"/>
          </p:cNvPicPr>
          <p:nvPr/>
        </p:nvPicPr>
        <p:blipFill>
          <a:blip r:embed="rId3"/>
          <a:stretch>
            <a:fillRect/>
          </a:stretch>
        </p:blipFill>
        <p:spPr>
          <a:xfrm>
            <a:off x="15240" y="1268351"/>
            <a:ext cx="6362008" cy="464990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3332163" y="3239770"/>
            <a:ext cx="5956935" cy="1568450"/>
          </a:xfrm>
          <a:prstGeom prst="rect">
            <a:avLst/>
          </a:prstGeom>
          <a:noFill/>
        </p:spPr>
        <p:txBody>
          <a:bodyPr wrap="square" lIns="91440" tIns="45720" rIns="91440" bIns="45720" rtlCol="0" anchor="t">
            <a:spAutoFit/>
          </a:bodyPr>
          <a:lstStyle/>
          <a:p>
            <a:pPr algn="ctr">
              <a:lnSpc>
                <a:spcPct val="100000"/>
              </a:lnSpc>
            </a:pPr>
            <a:r>
              <a:rPr lang="en-US" altLang="zh-CN" sz="4800" b="1" dirty="0">
                <a:solidFill>
                  <a:srgbClr val="015DBB"/>
                </a:solidFill>
                <a:latin typeface="MiSans" pitchFamily="34" charset="-122"/>
                <a:ea typeface="MiSans" pitchFamily="34" charset="-122"/>
                <a:cs typeface="MiSans" pitchFamily="34" charset="-120"/>
              </a:rPr>
              <a:t>Status Query and Web Migration</a:t>
            </a:r>
            <a:endParaRPr lang="en-US" altLang="zh-CN" sz="4800" b="1" dirty="0">
              <a:solidFill>
                <a:srgbClr val="015DBB"/>
              </a:solidFill>
              <a:latin typeface="MiSans" pitchFamily="34" charset="-122"/>
              <a:ea typeface="MiSans" pitchFamily="34" charset="-122"/>
              <a:cs typeface="MiSans" pitchFamily="34" charset="-120"/>
            </a:endParaRPr>
          </a:p>
        </p:txBody>
      </p:sp>
      <p:sp>
        <p:nvSpPr>
          <p:cNvPr id="4" name="Text 1"/>
          <p:cNvSpPr/>
          <p:nvPr/>
        </p:nvSpPr>
        <p:spPr>
          <a:xfrm>
            <a:off x="333216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05</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637540" y="1011555"/>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55-d2v63mtnfo2stf9dk53g.png"/>
          <p:cNvPicPr>
            <a:picLocks noChangeAspect="1"/>
          </p:cNvPicPr>
          <p:nvPr/>
        </p:nvPicPr>
        <p:blipFill>
          <a:blip r:embed="rId1"/>
          <a:stretch>
            <a:fillRect/>
          </a:stretch>
        </p:blipFill>
        <p:spPr>
          <a:xfrm>
            <a:off x="594995" y="1249680"/>
            <a:ext cx="1257935" cy="1414780"/>
          </a:xfrm>
          <a:prstGeom prst="rect">
            <a:avLst/>
          </a:prstGeom>
        </p:spPr>
      </p:pic>
      <p:sp>
        <p:nvSpPr>
          <p:cNvPr id="3" name="Shape 0"/>
          <p:cNvSpPr/>
          <p:nvPr/>
        </p:nvSpPr>
        <p:spPr>
          <a:xfrm>
            <a:off x="6870700" y="4445"/>
            <a:ext cx="5321300" cy="6854190"/>
          </a:xfrm>
          <a:custGeom>
            <a:avLst/>
            <a:gdLst/>
            <a:ahLst/>
            <a:cxnLst/>
            <a:rect l="l" t="t" r="r" b="b"/>
            <a:pathLst>
              <a:path w="5321300" h="6854190">
                <a:moveTo>
                  <a:pt x="853585" y="0"/>
                </a:moveTo>
                <a:lnTo>
                  <a:pt x="5321300" y="0"/>
                </a:lnTo>
                <a:lnTo>
                  <a:pt x="5321300" y="6854190"/>
                </a:lnTo>
                <a:lnTo>
                  <a:pt x="916820" y="6854190"/>
                </a:lnTo>
                <a:lnTo>
                  <a:pt x="813147" y="6679520"/>
                </a:lnTo>
                <a:cubicBezTo>
                  <a:pt x="305157" y="5781193"/>
                  <a:pt x="0" y="4629518"/>
                  <a:pt x="0" y="3373826"/>
                </a:cubicBezTo>
                <a:cubicBezTo>
                  <a:pt x="0" y="2118134"/>
                  <a:pt x="305157" y="966458"/>
                  <a:pt x="813146" y="68131"/>
                </a:cubicBezTo>
                <a:close/>
              </a:path>
            </a:pathLst>
          </a:custGeom>
          <a:solidFill>
            <a:srgbClr val="015DBB"/>
          </a:solidFill>
        </p:spPr>
        <p:txBody>
          <a:bodyPr/>
          <a:lstStyle/>
          <a:p>
            <a:endParaRPr lang="zh-CN" altLang="en-US"/>
          </a:p>
        </p:txBody>
      </p:sp>
      <p:sp>
        <p:nvSpPr>
          <p:cNvPr id="4" name="Text 1"/>
          <p:cNvSpPr/>
          <p:nvPr/>
        </p:nvSpPr>
        <p:spPr>
          <a:xfrm>
            <a:off x="6870700" y="4445"/>
            <a:ext cx="5321300" cy="6854190"/>
          </a:xfrm>
          <a:prstGeom prst="rect">
            <a:avLst/>
          </a:prstGeom>
          <a:noFill/>
        </p:spPr>
        <p:txBody>
          <a:bodyPr wrap="square" lIns="45720" tIns="91440" rIns="91440" bIns="45720" rtlCol="0" anchor="ctr"/>
          <a:lstStyle/>
          <a:p>
            <a:pPr>
              <a:lnSpc>
                <a:spcPct val="100000"/>
              </a:lnSpc>
            </a:pPr>
            <a:endParaRPr lang="en-US" sz="1600" dirty="0"/>
          </a:p>
        </p:txBody>
      </p:sp>
      <p:sp>
        <p:nvSpPr>
          <p:cNvPr id="5" name="Shape 2"/>
          <p:cNvSpPr/>
          <p:nvPr/>
        </p:nvSpPr>
        <p:spPr>
          <a:xfrm>
            <a:off x="1056005" y="1828800"/>
            <a:ext cx="10176510" cy="3943350"/>
          </a:xfrm>
          <a:prstGeom prst="roundRect">
            <a:avLst>
              <a:gd name="adj" fmla="val 0"/>
            </a:avLst>
          </a:prstGeom>
          <a:solidFill>
            <a:srgbClr val="FFFFFF"/>
          </a:solidFill>
          <a:ln w="19050">
            <a:solidFill>
              <a:srgbClr val="D2DAFB"/>
            </a:solidFill>
            <a:prstDash val="solid"/>
          </a:ln>
        </p:spPr>
        <p:txBody>
          <a:bodyPr/>
          <a:lstStyle/>
          <a:p>
            <a:endParaRPr lang="zh-CN" altLang="en-US"/>
          </a:p>
        </p:txBody>
      </p:sp>
      <p:sp>
        <p:nvSpPr>
          <p:cNvPr id="6" name="Text 3"/>
          <p:cNvSpPr/>
          <p:nvPr/>
        </p:nvSpPr>
        <p:spPr>
          <a:xfrm>
            <a:off x="1056005" y="1828800"/>
            <a:ext cx="10176510" cy="3943350"/>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4"/>
          <p:cNvSpPr/>
          <p:nvPr/>
        </p:nvSpPr>
        <p:spPr>
          <a:xfrm>
            <a:off x="6144578" y="2144395"/>
            <a:ext cx="0" cy="3312160"/>
          </a:xfrm>
          <a:prstGeom prst="straightConnector1">
            <a:avLst/>
          </a:prstGeom>
          <a:noFill/>
          <a:ln w="12700">
            <a:solidFill>
              <a:srgbClr val="0B207A"/>
            </a:solidFill>
            <a:prstDash val="dash"/>
            <a:headEnd type="none"/>
            <a:tailEnd type="none"/>
          </a:ln>
        </p:spPr>
        <p:txBody>
          <a:bodyPr/>
          <a:lstStyle/>
          <a:p>
            <a:endParaRPr lang="zh-CN" altLang="en-US"/>
          </a:p>
        </p:txBody>
      </p:sp>
      <p:sp>
        <p:nvSpPr>
          <p:cNvPr id="8" name="Text 5"/>
          <p:cNvSpPr/>
          <p:nvPr/>
        </p:nvSpPr>
        <p:spPr>
          <a:xfrm>
            <a:off x="595630" y="525145"/>
            <a:ext cx="7004685" cy="1198880"/>
          </a:xfrm>
          <a:prstGeom prst="rect">
            <a:avLst/>
          </a:prstGeom>
          <a:noFill/>
        </p:spPr>
        <p:txBody>
          <a:bodyPr wrap="square" lIns="91440" tIns="45720" rIns="91440" bIns="45720" rtlCol="0" anchor="t">
            <a:spAutoFit/>
          </a:bodyPr>
          <a:lstStyle/>
          <a:p>
            <a:pPr>
              <a:lnSpc>
                <a:spcPct val="100000"/>
              </a:lnSpc>
            </a:pPr>
            <a:r>
              <a:rPr lang="en-US" altLang="zh-CN" sz="3600" dirty="0">
                <a:solidFill>
                  <a:schemeClr val="accent1"/>
                </a:solidFill>
              </a:rPr>
              <a:t>Define the StatusCommand structure</a:t>
            </a:r>
            <a:endParaRPr lang="en-US" altLang="zh-CN" sz="3600" dirty="0">
              <a:solidFill>
                <a:schemeClr val="accent1"/>
              </a:solidFill>
            </a:endParaRPr>
          </a:p>
        </p:txBody>
      </p:sp>
      <p:pic>
        <p:nvPicPr>
          <p:cNvPr id="9" name="Image 1"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sp>
        <p:nvSpPr>
          <p:cNvPr id="14" name="文本框 13"/>
          <p:cNvSpPr txBox="1"/>
          <p:nvPr/>
        </p:nvSpPr>
        <p:spPr>
          <a:xfrm>
            <a:off x="1393825" y="1724025"/>
            <a:ext cx="4335780" cy="3166745"/>
          </a:xfrm>
          <a:prstGeom prst="rect">
            <a:avLst/>
          </a:prstGeom>
          <a:noFill/>
        </p:spPr>
        <p:txBody>
          <a:bodyPr wrap="square" rtlCol="0">
            <a:noAutofit/>
          </a:bodyPr>
          <a:lstStyle/>
          <a:p>
            <a:r>
              <a:rPr lang="en-US" altLang="zh-CN" sz="2000"/>
              <a:t>Design of the StatusCommand Structure</a:t>
            </a:r>
            <a:endParaRPr lang="en-US" altLang="zh-CN" sz="2000"/>
          </a:p>
          <a:p>
            <a:r>
              <a:rPr lang="en-US" altLang="zh-CN" sz="2000"/>
              <a:t>• Simple config_path field configuration</a:t>
            </a:r>
            <a:endParaRPr lang="en-US" altLang="zh-CN" sz="2000"/>
          </a:p>
          <a:p>
            <a:r>
              <a:rPr lang="en-US" altLang="zh-CN" sz="2000"/>
              <a:t>• Maintain a consistent style with other CLI commands</a:t>
            </a:r>
            <a:endParaRPr lang="en-US" altLang="zh-CN" sz="2000"/>
          </a:p>
          <a:p>
            <a:r>
              <a:rPr lang="en-US" altLang="zh-CN" sz="2000"/>
              <a:t>• Zero-parameter design reduces the learning curve</a:t>
            </a:r>
            <a:endParaRPr lang="en-US" altLang="zh-CN" sz="2000"/>
          </a:p>
          <a:p>
            <a:endParaRPr lang="en-US" altLang="zh-CN" sz="2000"/>
          </a:p>
          <a:p>
            <a:r>
              <a:rPr lang="en-US" altLang="zh-CN" sz="2000"/>
              <a:t>Core query logic</a:t>
            </a:r>
            <a:endParaRPr lang="en-US" altLang="zh-CN" sz="2000"/>
          </a:p>
          <a:p>
            <a:r>
              <a:rPr lang="en-US" altLang="zh-CN" sz="2000"/>
              <a:t>• Connect to the database and read the migrations table</a:t>
            </a:r>
            <a:endParaRPr lang="en-US" altLang="zh-CN" sz="2000"/>
          </a:p>
          <a:p>
            <a:r>
              <a:rPr lang="en-US" altLang="zh-CN" sz="2000"/>
              <a:t>• Sort in descending order by version number</a:t>
            </a:r>
            <a:endParaRPr lang="en-US" altLang="zh-CN" sz="2000"/>
          </a:p>
          <a:p>
            <a:r>
              <a:rPr lang="en-US" altLang="zh-CN" sz="2000"/>
              <a:t>• Automatically calculate migration status</a:t>
            </a:r>
            <a:endParaRPr lang="en-US" altLang="zh-CN" sz="2000"/>
          </a:p>
          <a:p>
            <a:r>
              <a:rPr lang="en-US" altLang="zh-CN" sz="2000"/>
              <a:t>• Support for identifying applied/pending execution status</a:t>
            </a:r>
            <a:endParaRPr lang="en-US" altLang="zh-CN" sz="2000"/>
          </a:p>
          <a:p>
            <a:endParaRPr lang="en-US" altLang="zh-CN" sz="2000"/>
          </a:p>
        </p:txBody>
      </p:sp>
      <p:pic>
        <p:nvPicPr>
          <p:cNvPr id="15" name="图片 14" descr="截屏2025-11-16 22.27.00"/>
          <p:cNvPicPr>
            <a:picLocks noChangeAspect="1"/>
          </p:cNvPicPr>
          <p:nvPr/>
        </p:nvPicPr>
        <p:blipFill>
          <a:blip r:embed="rId3"/>
          <a:stretch>
            <a:fillRect/>
          </a:stretch>
        </p:blipFill>
        <p:spPr>
          <a:xfrm>
            <a:off x="6706235" y="525145"/>
            <a:ext cx="3721100" cy="977900"/>
          </a:xfrm>
          <a:prstGeom prst="rect">
            <a:avLst/>
          </a:prstGeom>
        </p:spPr>
      </p:pic>
      <p:pic>
        <p:nvPicPr>
          <p:cNvPr id="16" name="图片 15" descr="截屏2025-11-16 22.27.48"/>
          <p:cNvPicPr>
            <a:picLocks noChangeAspect="1"/>
          </p:cNvPicPr>
          <p:nvPr/>
        </p:nvPicPr>
        <p:blipFill>
          <a:blip r:embed="rId4"/>
          <a:stretch>
            <a:fillRect/>
          </a:stretch>
        </p:blipFill>
        <p:spPr>
          <a:xfrm>
            <a:off x="5513705" y="1828800"/>
            <a:ext cx="6542405" cy="51676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p:cNvSpPr/>
          <p:nvPr/>
        </p:nvSpPr>
        <p:spPr>
          <a:xfrm>
            <a:off x="595630" y="525145"/>
            <a:ext cx="7004685" cy="1198880"/>
          </a:xfrm>
          <a:prstGeom prst="rect">
            <a:avLst/>
          </a:prstGeom>
          <a:noFill/>
        </p:spPr>
        <p:txBody>
          <a:bodyPr wrap="square" lIns="91440" tIns="45720" rIns="91440" bIns="45720" rtlCol="0" anchor="t">
            <a:spAutoFit/>
          </a:bodyPr>
          <a:lstStyle/>
          <a:p>
            <a:pPr>
              <a:lnSpc>
                <a:spcPct val="100000"/>
              </a:lnSpc>
            </a:pPr>
            <a:r>
              <a:rPr lang="en-US" altLang="zh-CN" sz="3600" dirty="0">
                <a:solidFill>
                  <a:schemeClr val="accent1"/>
                </a:solidFill>
              </a:rPr>
              <a:t>Console four-column table output</a:t>
            </a:r>
            <a:endParaRPr lang="en-US" altLang="zh-CN" sz="3600" dirty="0">
              <a:solidFill>
                <a:schemeClr val="accent1"/>
              </a:solidFill>
            </a:endParaRPr>
          </a:p>
          <a:p>
            <a:pPr>
              <a:lnSpc>
                <a:spcPct val="100000"/>
              </a:lnSpc>
            </a:pPr>
            <a:endParaRPr lang="en-US" altLang="zh-CN" sz="3600" dirty="0">
              <a:solidFill>
                <a:schemeClr val="accent1"/>
              </a:solidFill>
            </a:endParaRPr>
          </a:p>
        </p:txBody>
      </p:sp>
      <p:pic>
        <p:nvPicPr>
          <p:cNvPr id="7" name="Image 4"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2" name="Text 5"/>
          <p:cNvSpPr/>
          <p:nvPr/>
        </p:nvSpPr>
        <p:spPr>
          <a:xfrm>
            <a:off x="1249763" y="5023485"/>
            <a:ext cx="9398635"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标记状态</a:t>
            </a:r>
            <a:endParaRPr lang="en-US" sz="1600" dirty="0"/>
          </a:p>
        </p:txBody>
      </p:sp>
      <p:sp>
        <p:nvSpPr>
          <p:cNvPr id="13" name="Text 6"/>
          <p:cNvSpPr/>
          <p:nvPr/>
        </p:nvSpPr>
        <p:spPr>
          <a:xfrm>
            <a:off x="1249763" y="5396865"/>
            <a:ext cx="9985424" cy="287338"/>
          </a:xfrm>
          <a:prstGeom prst="rect">
            <a:avLst/>
          </a:prstGeom>
          <a:noFill/>
        </p:spPr>
        <p:txBody>
          <a:bodyPr wrap="square" lIns="91440" tIns="45720" rIns="91440" bIns="45720" rtlCol="0" anchor="t">
            <a:spAutoFit/>
          </a:bodyPr>
          <a:lstStyle/>
          <a:p>
            <a:pPr algn="just">
              <a:lnSpc>
                <a:spcPct val="130000"/>
              </a:lnSpc>
            </a:pPr>
            <a:r>
              <a:rPr lang="en-US" sz="1400" dirty="0">
                <a:solidFill>
                  <a:srgbClr val="FFFFFF"/>
                </a:solidFill>
                <a:latin typeface="MiSans" pitchFamily="34" charset="-122"/>
                <a:ea typeface="MiSans" pitchFamily="34" charset="-122"/>
                <a:cs typeface="MiSans" pitchFamily="34" charset="-120"/>
              </a:rPr>
              <a:t>通过集合对比，为每个版本打上已应用或待执行标签，直观展示迁移进度。</a:t>
            </a:r>
            <a:endParaRPr lang="en-US" sz="1600" dirty="0"/>
          </a:p>
        </p:txBody>
      </p:sp>
      <p:sp>
        <p:nvSpPr>
          <p:cNvPr id="14" name="文本框 13"/>
          <p:cNvSpPr txBox="1"/>
          <p:nvPr/>
        </p:nvSpPr>
        <p:spPr>
          <a:xfrm>
            <a:off x="390525" y="1438910"/>
            <a:ext cx="5067300" cy="4892675"/>
          </a:xfrm>
          <a:prstGeom prst="rect">
            <a:avLst/>
          </a:prstGeom>
          <a:noFill/>
        </p:spPr>
        <p:txBody>
          <a:bodyPr wrap="square" rtlCol="0">
            <a:spAutoFit/>
          </a:bodyPr>
          <a:lstStyle/>
          <a:p>
            <a:r>
              <a:rPr lang="en-US" altLang="zh-CN" sz="2400"/>
              <a:t>Four column table output design</a:t>
            </a:r>
            <a:endParaRPr lang="en-US" altLang="zh-CN" sz="2400"/>
          </a:p>
          <a:p>
            <a:r>
              <a:rPr lang="en-US" altLang="zh-CN" sz="2400"/>
              <a:t>Version - Unique identifier</a:t>
            </a:r>
            <a:endParaRPr lang="en-US" altLang="zh-CN" sz="2400"/>
          </a:p>
          <a:p>
            <a:r>
              <a:rPr lang="en-US" altLang="zh-CN" sz="2400"/>
              <a:t>• Migration Name - Descriptive Name</a:t>
            </a:r>
            <a:endParaRPr lang="en-US" altLang="zh-CN" sz="2400"/>
          </a:p>
          <a:p>
            <a:r>
              <a:rPr lang="en-US" altLang="zh-CN" sz="2400"/>
              <a:t>• Status - Visual icon</a:t>
            </a:r>
            <a:endParaRPr lang="en-US" altLang="zh-CN" sz="2400"/>
          </a:p>
          <a:p>
            <a:r>
              <a:rPr lang="en-US" altLang="zh-CN" sz="2400"/>
              <a:t>• Execution time (Applied At) - timestamp</a:t>
            </a:r>
            <a:endParaRPr lang="en-US" altLang="zh-CN" sz="2400"/>
          </a:p>
          <a:p>
            <a:endParaRPr lang="en-US" altLang="zh-CN" sz="2400"/>
          </a:p>
          <a:p>
            <a:r>
              <a:rPr lang="en-US" altLang="zh-CN" sz="2400"/>
              <a:t>Status visualization icon</a:t>
            </a:r>
            <a:endParaRPr lang="en-US" altLang="zh-CN" sz="2400"/>
          </a:p>
          <a:p>
            <a:r>
              <a:rPr lang="en-US" altLang="en-US" sz="2400"/>
              <a:t>✅</a:t>
            </a:r>
            <a:r>
              <a:rPr lang="en-US" altLang="zh-CN" sz="2400"/>
              <a:t>  Applied - Successfully executed</a:t>
            </a:r>
            <a:endParaRPr lang="en-US" altLang="zh-CN" sz="2400"/>
          </a:p>
          <a:p>
            <a:r>
              <a:rPr lang="en-US" altLang="en-US" sz="2400"/>
              <a:t>⏳</a:t>
            </a:r>
            <a:r>
              <a:rPr lang="en-US" altLang="zh-CN" sz="2400"/>
              <a:t>  Pending - waiting for execution</a:t>
            </a:r>
            <a:endParaRPr lang="en-US" altLang="zh-CN" sz="2400"/>
          </a:p>
          <a:p>
            <a:r>
              <a:rPr lang="en-US" altLang="en-US" sz="2400"/>
              <a:t>❌</a:t>
            </a:r>
            <a:r>
              <a:rPr lang="en-US" altLang="zh-CN" sz="2400"/>
              <a:t>  Failed - Execution failed</a:t>
            </a:r>
            <a:endParaRPr lang="en-US" altLang="zh-CN" sz="2400"/>
          </a:p>
          <a:p>
            <a:r>
              <a:rPr lang="en-US" altLang="zh-CN" sz="2400"/>
              <a:t>- Not executed - No time record</a:t>
            </a:r>
            <a:endParaRPr lang="en-US" altLang="zh-CN" sz="2400"/>
          </a:p>
          <a:p>
            <a:endParaRPr lang="en-US" altLang="zh-CN" sz="2400"/>
          </a:p>
        </p:txBody>
      </p:sp>
      <p:pic>
        <p:nvPicPr>
          <p:cNvPr id="15" name="图片 14" descr="截屏2025-11-16 22.30.19"/>
          <p:cNvPicPr>
            <a:picLocks noChangeAspect="1"/>
          </p:cNvPicPr>
          <p:nvPr/>
        </p:nvPicPr>
        <p:blipFill>
          <a:blip r:embed="rId2"/>
          <a:stretch>
            <a:fillRect/>
          </a:stretch>
        </p:blipFill>
        <p:spPr>
          <a:xfrm>
            <a:off x="5113020" y="1645920"/>
            <a:ext cx="8277860" cy="44780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3-d2v63jtnfo2stf9dk4tg.png"/>
          <p:cNvPicPr>
            <a:picLocks noChangeAspect="1"/>
          </p:cNvPicPr>
          <p:nvPr/>
        </p:nvPicPr>
        <p:blipFill>
          <a:blip r:embed="rId1"/>
          <a:stretch>
            <a:fillRect/>
          </a:stretch>
        </p:blipFill>
        <p:spPr>
          <a:xfrm>
            <a:off x="1085215" y="3923665"/>
            <a:ext cx="9567545" cy="1953895"/>
          </a:xfrm>
          <a:prstGeom prst="rect">
            <a:avLst/>
          </a:prstGeom>
        </p:spPr>
      </p:pic>
      <p:sp>
        <p:nvSpPr>
          <p:cNvPr id="3" name="Shape 0"/>
          <p:cNvSpPr/>
          <p:nvPr/>
        </p:nvSpPr>
        <p:spPr>
          <a:xfrm flipV="1">
            <a:off x="205998" y="5200433"/>
            <a:ext cx="6159468" cy="1255846"/>
          </a:xfrm>
          <a:prstGeom prst="ellipse">
            <a:avLst/>
          </a:prstGeom>
          <a:solidFill>
            <a:srgbClr val="FBFBFB">
              <a:alpha val="12941"/>
            </a:srgbClr>
          </a:solidFill>
        </p:spPr>
        <p:txBody>
          <a:bodyPr/>
          <a:lstStyle/>
          <a:p>
            <a:endParaRPr lang="zh-CN" altLang="en-US"/>
          </a:p>
        </p:txBody>
      </p:sp>
      <p:sp>
        <p:nvSpPr>
          <p:cNvPr id="4" name="Text 1"/>
          <p:cNvSpPr/>
          <p:nvPr/>
        </p:nvSpPr>
        <p:spPr>
          <a:xfrm>
            <a:off x="205998" y="5200433"/>
            <a:ext cx="6159468" cy="1255846"/>
          </a:xfrm>
          <a:prstGeom prst="rect">
            <a:avLst/>
          </a:prstGeom>
          <a:noFill/>
        </p:spPr>
        <p:txBody>
          <a:bodyPr wrap="square" lIns="45720" tIns="91440" rIns="91440" bIns="45720" rtlCol="0" anchor="ctr"/>
          <a:lstStyle/>
          <a:p>
            <a:pPr>
              <a:lnSpc>
                <a:spcPct val="100000"/>
              </a:lnSpc>
            </a:pPr>
            <a:endParaRPr lang="en-US" sz="1600" dirty="0"/>
          </a:p>
        </p:txBody>
      </p:sp>
      <p:sp>
        <p:nvSpPr>
          <p:cNvPr id="5" name="Shape 2"/>
          <p:cNvSpPr/>
          <p:nvPr/>
        </p:nvSpPr>
        <p:spPr>
          <a:xfrm flipV="1">
            <a:off x="1916862" y="5436404"/>
            <a:ext cx="2737740" cy="406066"/>
          </a:xfrm>
          <a:prstGeom prst="ellipse">
            <a:avLst/>
          </a:prstGeom>
          <a:solidFill>
            <a:srgbClr val="FBFBFB">
              <a:alpha val="70980"/>
            </a:srgbClr>
          </a:solidFill>
        </p:spPr>
        <p:txBody>
          <a:bodyPr/>
          <a:lstStyle/>
          <a:p>
            <a:endParaRPr lang="zh-CN" altLang="en-US"/>
          </a:p>
        </p:txBody>
      </p:sp>
      <p:sp>
        <p:nvSpPr>
          <p:cNvPr id="6" name="Text 3"/>
          <p:cNvSpPr/>
          <p:nvPr/>
        </p:nvSpPr>
        <p:spPr>
          <a:xfrm>
            <a:off x="1916862" y="5436404"/>
            <a:ext cx="2737740" cy="406066"/>
          </a:xfrm>
          <a:prstGeom prst="rect">
            <a:avLst/>
          </a:prstGeom>
          <a:noFill/>
        </p:spPr>
        <p:txBody>
          <a:bodyPr wrap="square" lIns="45720" tIns="91440" rIns="91440" bIns="45720" rtlCol="0" anchor="ctr"/>
          <a:lstStyle/>
          <a:p>
            <a:pPr>
              <a:lnSpc>
                <a:spcPct val="100000"/>
              </a:lnSpc>
            </a:pPr>
            <a:endParaRPr lang="en-US" sz="1600" dirty="0"/>
          </a:p>
        </p:txBody>
      </p:sp>
      <p:sp>
        <p:nvSpPr>
          <p:cNvPr id="9" name="Text 4"/>
          <p:cNvSpPr/>
          <p:nvPr/>
        </p:nvSpPr>
        <p:spPr>
          <a:xfrm>
            <a:off x="595630" y="4870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Set the default features to cli</a:t>
            </a:r>
            <a:endParaRPr lang="en-US" sz="1600" dirty="0"/>
          </a:p>
        </p:txBody>
      </p:sp>
      <p:pic>
        <p:nvPicPr>
          <p:cNvPr id="10" name="Image 3"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pic>
        <p:nvPicPr>
          <p:cNvPr id="11" name="Image 4" descr="https://kimi-img.moonshot.cn/pub/slides/slides_tmpl/image/25-09-08-12:55:41-d2v63jdnfo2stf9dk4q0.png"/>
          <p:cNvPicPr>
            <a:picLocks noChangeAspect="1"/>
          </p:cNvPicPr>
          <p:nvPr/>
        </p:nvPicPr>
        <p:blipFill>
          <a:blip r:embed="rId3"/>
          <a:stretch>
            <a:fillRect/>
          </a:stretch>
        </p:blipFill>
        <p:spPr>
          <a:xfrm>
            <a:off x="0" y="5812155"/>
            <a:ext cx="12192635" cy="1045845"/>
          </a:xfrm>
          <a:prstGeom prst="rect">
            <a:avLst/>
          </a:prstGeom>
        </p:spPr>
      </p:pic>
      <p:sp>
        <p:nvSpPr>
          <p:cNvPr id="12" name="Text 5"/>
          <p:cNvSpPr/>
          <p:nvPr/>
        </p:nvSpPr>
        <p:spPr>
          <a:xfrm>
            <a:off x="1185910" y="4004310"/>
            <a:ext cx="4780280" cy="521970"/>
          </a:xfrm>
          <a:prstGeom prst="rect">
            <a:avLst/>
          </a:prstGeom>
          <a:noFill/>
        </p:spPr>
        <p:txBody>
          <a:bodyPr wrap="square" lIns="91440" tIns="45720" rIns="91440" bIns="45720" rtlCol="0" anchor="t">
            <a:spAutoFit/>
          </a:bodyPr>
          <a:lstStyle/>
          <a:p>
            <a:pPr algn="just">
              <a:lnSpc>
                <a:spcPct val="100000"/>
              </a:lnSpc>
            </a:pPr>
            <a:r>
              <a:rPr lang="en-US" altLang="zh-CN" sz="2800" b="1" dirty="0">
                <a:solidFill>
                  <a:srgbClr val="015DBB"/>
                </a:solidFill>
                <a:latin typeface="MiSans" pitchFamily="34" charset="-122"/>
                <a:ea typeface="MiSans" pitchFamily="34" charset="-122"/>
                <a:cs typeface="MiSans" pitchFamily="34" charset="-120"/>
              </a:rPr>
              <a:t>Configure features</a:t>
            </a:r>
            <a:endParaRPr lang="en-US" sz="1600" dirty="0"/>
          </a:p>
        </p:txBody>
      </p:sp>
      <p:sp>
        <p:nvSpPr>
          <p:cNvPr id="13" name="Text 6"/>
          <p:cNvSpPr/>
          <p:nvPr/>
        </p:nvSpPr>
        <p:spPr>
          <a:xfrm>
            <a:off x="2037715" y="4442460"/>
            <a:ext cx="7411085" cy="1198880"/>
          </a:xfrm>
          <a:prstGeom prst="rect">
            <a:avLst/>
          </a:prstGeom>
          <a:noFill/>
        </p:spPr>
        <p:txBody>
          <a:bodyPr wrap="square" lIns="91440" tIns="45720" rIns="91440" bIns="45720" rtlCol="0" anchor="t">
            <a:spAutoFit/>
          </a:bodyPr>
          <a:lstStyle/>
          <a:p>
            <a:pPr algn="just">
              <a:lnSpc>
                <a:spcPct val="150000"/>
              </a:lnSpc>
            </a:pPr>
            <a:r>
              <a:rPr lang="en-US" altLang="zh-CN" sz="1600" dirty="0">
                <a:solidFill>
                  <a:srgbClr val="404040"/>
                </a:solidFill>
                <a:latin typeface="MiSans" pitchFamily="34" charset="-122"/>
                <a:ea typeface="MiSans" pitchFamily="34" charset="-122"/>
                <a:cs typeface="MiSans" pitchFamily="34" charset="-120"/>
              </a:rPr>
              <a:t>In Cargo.toml, configure the default features as cli, and place web-related dependencies under the web feature with it disabled by default. This can reduce the initial compilation time and optimize the development experience.</a:t>
            </a:r>
            <a:endParaRPr lang="en-US" sz="1600" dirty="0"/>
          </a:p>
        </p:txBody>
      </p:sp>
      <p:pic>
        <p:nvPicPr>
          <p:cNvPr id="14" name="图片 13"/>
          <p:cNvPicPr>
            <a:picLocks noChangeAspect="1"/>
          </p:cNvPicPr>
          <p:nvPr/>
        </p:nvPicPr>
        <p:blipFill>
          <a:blip r:embed="rId4"/>
          <a:stretch>
            <a:fillRect/>
          </a:stretch>
        </p:blipFill>
        <p:spPr>
          <a:xfrm>
            <a:off x="234950" y="1621790"/>
            <a:ext cx="11667490" cy="1899920"/>
          </a:xfrm>
          <a:prstGeom prst="rect">
            <a:avLst/>
          </a:prstGeom>
          <a:effectLst>
            <a:glow rad="139700">
              <a:schemeClr val="accent3">
                <a:satMod val="175000"/>
                <a:alpha val="40000"/>
              </a:schemeClr>
            </a:glow>
            <a:outerShdw blurRad="50800" dist="88900" dir="5400000" algn="t" rotWithShape="0">
              <a:prstClr val="black">
                <a:alpha val="40000"/>
              </a:prst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5630" y="504190"/>
            <a:ext cx="11160125" cy="1198880"/>
          </a:xfrm>
          <a:prstGeom prst="rect">
            <a:avLst/>
          </a:prstGeom>
          <a:noFill/>
        </p:spPr>
        <p:txBody>
          <a:bodyPr wrap="square" lIns="91440" tIns="45720" rIns="91440" bIns="45720" rtlCol="0" anchor="t">
            <a:spAutoFit/>
          </a:bodyPr>
          <a:lstStyle/>
          <a:p>
            <a:pPr>
              <a:lnSpc>
                <a:spcPct val="100000"/>
              </a:lnSpc>
            </a:pPr>
            <a:r>
              <a:rPr lang="en-US" altLang="zh-CN" sz="3600" dirty="0">
                <a:solidFill>
                  <a:schemeClr val="accent1"/>
                </a:solidFill>
              </a:rPr>
              <a:t>Actix web service startup</a:t>
            </a:r>
            <a:endParaRPr lang="en-US" altLang="zh-CN" sz="3600" dirty="0">
              <a:solidFill>
                <a:schemeClr val="accent1"/>
              </a:solidFill>
            </a:endParaRPr>
          </a:p>
          <a:p>
            <a:pPr>
              <a:lnSpc>
                <a:spcPct val="100000"/>
              </a:lnSpc>
            </a:pPr>
            <a:endParaRPr lang="en-US" altLang="zh-CN" sz="3600" dirty="0">
              <a:solidFill>
                <a:schemeClr val="accent1"/>
              </a:solidFill>
            </a:endParaRPr>
          </a:p>
        </p:txBody>
      </p:sp>
      <p:sp>
        <p:nvSpPr>
          <p:cNvPr id="5" name="Text 2"/>
          <p:cNvSpPr/>
          <p:nvPr/>
        </p:nvSpPr>
        <p:spPr>
          <a:xfrm>
            <a:off x="10795" y="1615440"/>
            <a:ext cx="3619500" cy="2439670"/>
          </a:xfrm>
          <a:prstGeom prst="rect">
            <a:avLst/>
          </a:prstGeom>
          <a:noFill/>
        </p:spPr>
        <p:txBody>
          <a:bodyPr wrap="square" lIns="45720" tIns="91440" rIns="91440" bIns="45720" rtlCol="0" anchor="ctr"/>
          <a:lstStyle/>
          <a:p>
            <a:pPr>
              <a:lnSpc>
                <a:spcPct val="100000"/>
              </a:lnSpc>
            </a:pPr>
            <a:endParaRPr lang="en-US" sz="1600" dirty="0"/>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7" name="Image 2" descr="https://kimi-img.moonshot.cn/pub/slides/slides_tmpl/image/25-09-08-12:55:41-d2v63jdnfo2stf9dk4q0.png"/>
          <p:cNvPicPr>
            <a:picLocks noChangeAspect="1"/>
          </p:cNvPicPr>
          <p:nvPr/>
        </p:nvPicPr>
        <p:blipFill>
          <a:blip r:embed="rId2"/>
          <a:stretch>
            <a:fillRect/>
          </a:stretch>
        </p:blipFill>
        <p:spPr>
          <a:xfrm>
            <a:off x="0" y="6144260"/>
            <a:ext cx="12192635" cy="713740"/>
          </a:xfrm>
          <a:prstGeom prst="rect">
            <a:avLst/>
          </a:prstGeom>
        </p:spPr>
      </p:pic>
      <p:sp>
        <p:nvSpPr>
          <p:cNvPr id="8" name="Text 3"/>
          <p:cNvSpPr/>
          <p:nvPr/>
        </p:nvSpPr>
        <p:spPr>
          <a:xfrm>
            <a:off x="471805" y="2365375"/>
            <a:ext cx="2958465" cy="487561"/>
          </a:xfrm>
          <a:prstGeom prst="rect">
            <a:avLst/>
          </a:prstGeom>
          <a:noFill/>
        </p:spPr>
        <p:txBody>
          <a:bodyPr wrap="square" lIns="91440" tIns="45720" rIns="91440" bIns="45720" rtlCol="0" anchor="t">
            <a:spAutoFit/>
          </a:bodyPr>
          <a:lstStyle/>
          <a:p>
            <a:pPr algn="ctr">
              <a:lnSpc>
                <a:spcPct val="100000"/>
              </a:lnSpc>
            </a:pPr>
            <a:r>
              <a:rPr lang="en-US" sz="3200" b="1" dirty="0">
                <a:solidFill>
                  <a:srgbClr val="FFFFFF"/>
                </a:solidFill>
                <a:latin typeface="MiSans" pitchFamily="34" charset="-122"/>
                <a:ea typeface="MiSans" pitchFamily="34" charset="-122"/>
                <a:cs typeface="MiSans" pitchFamily="34" charset="-120"/>
              </a:rPr>
              <a:t>服务启动</a:t>
            </a:r>
            <a:endParaRPr lang="en-US" sz="1600" dirty="0"/>
          </a:p>
        </p:txBody>
      </p:sp>
      <p:sp>
        <p:nvSpPr>
          <p:cNvPr id="10" name="文本框 9"/>
          <p:cNvSpPr txBox="1"/>
          <p:nvPr/>
        </p:nvSpPr>
        <p:spPr>
          <a:xfrm>
            <a:off x="407670" y="1558290"/>
            <a:ext cx="4573905" cy="4523105"/>
          </a:xfrm>
          <a:prstGeom prst="rect">
            <a:avLst/>
          </a:prstGeom>
          <a:noFill/>
        </p:spPr>
        <p:txBody>
          <a:bodyPr wrap="square" rtlCol="0">
            <a:spAutoFit/>
          </a:bodyPr>
          <a:lstStyle/>
          <a:p>
            <a:r>
              <a:rPr lang="en-US" altLang="zh-CN" sz="2400"/>
              <a:t>Bind port 8080 service</a:t>
            </a:r>
            <a:endParaRPr lang="en-US" altLang="zh-CN" sz="2400"/>
          </a:p>
          <a:p>
            <a:r>
              <a:rPr lang="en-US" altLang="zh-CN" sz="2400"/>
              <a:t>Unified JSON response format</a:t>
            </a:r>
            <a:endParaRPr lang="en-US" altLang="zh-CN" sz="2400"/>
          </a:p>
          <a:p>
            <a:r>
              <a:rPr lang="en-US" altLang="zh-CN" sz="2400"/>
              <a:t>• Static file service support</a:t>
            </a:r>
            <a:endParaRPr lang="en-US" altLang="zh-CN" sz="2400"/>
          </a:p>
          <a:p>
            <a:r>
              <a:rPr lang="en-US" altLang="zh-CN" sz="2400"/>
              <a:t>Cross domain request processing</a:t>
            </a:r>
            <a:endParaRPr lang="en-US" altLang="zh-CN" sz="2400"/>
          </a:p>
          <a:p>
            <a:endParaRPr lang="en-US" altLang="zh-CN" sz="2400"/>
          </a:p>
          <a:p>
            <a:r>
              <a:rPr lang="en-US" altLang="zh-CN" sz="2400"/>
              <a:t>RESTful API Design</a:t>
            </a:r>
            <a:endParaRPr lang="en-US" altLang="zh-CN" sz="2400"/>
          </a:p>
          <a:p>
            <a:r>
              <a:rPr lang="en-US" altLang="zh-CN" sz="2400"/>
              <a:t>GET/app/migrations - Get migration status list</a:t>
            </a:r>
            <a:endParaRPr lang="en-US" altLang="zh-CN" sz="2400"/>
          </a:p>
          <a:p>
            <a:r>
              <a:rPr lang="en-US" altLang="zh-CN" sz="2400"/>
              <a:t>POST/app/migrations/up - Perform migration operations</a:t>
            </a:r>
            <a:endParaRPr lang="en-US" altLang="zh-CN" sz="2400"/>
          </a:p>
          <a:p>
            <a:r>
              <a:rPr lang="en-US" altLang="zh-CN" sz="2400"/>
              <a:t>Unified error handling mechanism</a:t>
            </a:r>
            <a:endParaRPr lang="en-US" altLang="zh-CN" sz="2400"/>
          </a:p>
          <a:p>
            <a:endParaRPr lang="en-US" altLang="zh-CN" sz="2400"/>
          </a:p>
        </p:txBody>
      </p:sp>
      <p:pic>
        <p:nvPicPr>
          <p:cNvPr id="11" name="图片 10" descr="截屏2025-11-16 22.39.30"/>
          <p:cNvPicPr>
            <a:picLocks noChangeAspect="1"/>
          </p:cNvPicPr>
          <p:nvPr/>
        </p:nvPicPr>
        <p:blipFill>
          <a:blip r:embed="rId3"/>
          <a:stretch>
            <a:fillRect/>
          </a:stretch>
        </p:blipFill>
        <p:spPr>
          <a:xfrm>
            <a:off x="5373370" y="248920"/>
            <a:ext cx="5178425" cy="2014220"/>
          </a:xfrm>
          <a:prstGeom prst="rect">
            <a:avLst/>
          </a:prstGeom>
        </p:spPr>
      </p:pic>
      <p:pic>
        <p:nvPicPr>
          <p:cNvPr id="12" name="图片 11" descr="截屏2025-11-16 22.40.05"/>
          <p:cNvPicPr>
            <a:picLocks noChangeAspect="1"/>
          </p:cNvPicPr>
          <p:nvPr/>
        </p:nvPicPr>
        <p:blipFill>
          <a:blip r:embed="rId4"/>
          <a:stretch>
            <a:fillRect/>
          </a:stretch>
        </p:blipFill>
        <p:spPr>
          <a:xfrm>
            <a:off x="5373370" y="2386330"/>
            <a:ext cx="7517765" cy="2267585"/>
          </a:xfrm>
          <a:prstGeom prst="rect">
            <a:avLst/>
          </a:prstGeom>
        </p:spPr>
      </p:pic>
      <p:pic>
        <p:nvPicPr>
          <p:cNvPr id="13" name="图片 12" descr="截屏2025-11-16 22.40.12"/>
          <p:cNvPicPr>
            <a:picLocks noChangeAspect="1"/>
          </p:cNvPicPr>
          <p:nvPr/>
        </p:nvPicPr>
        <p:blipFill>
          <a:blip r:embed="rId5"/>
          <a:stretch>
            <a:fillRect/>
          </a:stretch>
        </p:blipFill>
        <p:spPr>
          <a:xfrm>
            <a:off x="5713095" y="4825365"/>
            <a:ext cx="4953000" cy="647700"/>
          </a:xfrm>
          <a:prstGeom prst="rect">
            <a:avLst/>
          </a:prstGeom>
        </p:spPr>
      </p:pic>
      <p:pic>
        <p:nvPicPr>
          <p:cNvPr id="14" name="图片 13" descr="截屏2025-11-16 22.41.01"/>
          <p:cNvPicPr>
            <a:picLocks noChangeAspect="1"/>
          </p:cNvPicPr>
          <p:nvPr/>
        </p:nvPicPr>
        <p:blipFill>
          <a:blip r:embed="rId6"/>
          <a:stretch>
            <a:fillRect/>
          </a:stretch>
        </p:blipFill>
        <p:spPr>
          <a:xfrm>
            <a:off x="4821555" y="5308600"/>
            <a:ext cx="6120765" cy="14992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031240" y="1827530"/>
            <a:ext cx="19050" cy="4343400"/>
          </a:xfrm>
          <a:prstGeom prst="line">
            <a:avLst/>
          </a:prstGeom>
          <a:noFill/>
          <a:ln w="12700">
            <a:solidFill>
              <a:srgbClr val="404040"/>
            </a:solidFill>
            <a:prstDash val="dash"/>
            <a:headEnd type="none"/>
            <a:tailEnd type="none"/>
          </a:ln>
        </p:spPr>
        <p:txBody>
          <a:bodyPr/>
          <a:lstStyle/>
          <a:p>
            <a:endParaRPr lang="zh-CN" altLang="en-US"/>
          </a:p>
        </p:txBody>
      </p:sp>
      <p:sp>
        <p:nvSpPr>
          <p:cNvPr id="4" name="Shape 1"/>
          <p:cNvSpPr/>
          <p:nvPr/>
        </p:nvSpPr>
        <p:spPr>
          <a:xfrm>
            <a:off x="897890" y="1560830"/>
            <a:ext cx="266700" cy="266700"/>
          </a:xfrm>
          <a:prstGeom prst="ellipse">
            <a:avLst/>
          </a:prstGeom>
          <a:solidFill>
            <a:srgbClr val="015DBB"/>
          </a:solidFill>
        </p:spPr>
        <p:txBody>
          <a:bodyPr/>
          <a:lstStyle/>
          <a:p>
            <a:endParaRPr lang="zh-CN" altLang="en-US"/>
          </a:p>
        </p:txBody>
      </p:sp>
      <p:sp>
        <p:nvSpPr>
          <p:cNvPr id="5" name="Text 2"/>
          <p:cNvSpPr/>
          <p:nvPr/>
        </p:nvSpPr>
        <p:spPr>
          <a:xfrm>
            <a:off x="897890" y="156083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6" name="Shape 3"/>
          <p:cNvSpPr/>
          <p:nvPr/>
        </p:nvSpPr>
        <p:spPr>
          <a:xfrm>
            <a:off x="897890" y="3202305"/>
            <a:ext cx="266700" cy="266700"/>
          </a:xfrm>
          <a:prstGeom prst="ellipse">
            <a:avLst/>
          </a:prstGeom>
          <a:solidFill>
            <a:srgbClr val="015DBB"/>
          </a:solidFill>
        </p:spPr>
        <p:txBody>
          <a:bodyPr/>
          <a:lstStyle/>
          <a:p>
            <a:endParaRPr lang="zh-CN" altLang="en-US"/>
          </a:p>
        </p:txBody>
      </p:sp>
      <p:sp>
        <p:nvSpPr>
          <p:cNvPr id="7" name="Text 4"/>
          <p:cNvSpPr/>
          <p:nvPr/>
        </p:nvSpPr>
        <p:spPr>
          <a:xfrm>
            <a:off x="897890" y="3202305"/>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8" name="Shape 5"/>
          <p:cNvSpPr/>
          <p:nvPr/>
        </p:nvSpPr>
        <p:spPr>
          <a:xfrm>
            <a:off x="897890" y="4843780"/>
            <a:ext cx="266700" cy="266700"/>
          </a:xfrm>
          <a:prstGeom prst="ellipse">
            <a:avLst/>
          </a:prstGeom>
          <a:solidFill>
            <a:srgbClr val="015DBB"/>
          </a:solidFill>
        </p:spPr>
        <p:txBody>
          <a:bodyPr/>
          <a:lstStyle/>
          <a:p>
            <a:endParaRPr lang="zh-CN" altLang="en-US"/>
          </a:p>
        </p:txBody>
      </p:sp>
      <p:sp>
        <p:nvSpPr>
          <p:cNvPr id="9" name="Text 6"/>
          <p:cNvSpPr/>
          <p:nvPr/>
        </p:nvSpPr>
        <p:spPr>
          <a:xfrm>
            <a:off x="897890" y="4843780"/>
            <a:ext cx="266700" cy="266700"/>
          </a:xfrm>
          <a:prstGeom prst="rect">
            <a:avLst/>
          </a:prstGeom>
          <a:noFill/>
        </p:spPr>
        <p:txBody>
          <a:bodyPr wrap="square" lIns="45720" tIns="91440" rIns="91440" bIns="45720" rtlCol="0" anchor="ctr"/>
          <a:lstStyle/>
          <a:p>
            <a:pPr>
              <a:lnSpc>
                <a:spcPct val="100000"/>
              </a:lnSpc>
            </a:pPr>
            <a:endParaRPr lang="en-US" sz="1600" dirty="0"/>
          </a:p>
        </p:txBody>
      </p:sp>
      <p:sp>
        <p:nvSpPr>
          <p:cNvPr id="10" name="Text 7"/>
          <p:cNvSpPr/>
          <p:nvPr/>
        </p:nvSpPr>
        <p:spPr>
          <a:xfrm>
            <a:off x="595630" y="525145"/>
            <a:ext cx="7004685" cy="1198880"/>
          </a:xfrm>
          <a:prstGeom prst="rect">
            <a:avLst/>
          </a:prstGeom>
          <a:noFill/>
        </p:spPr>
        <p:txBody>
          <a:bodyPr wrap="square" lIns="91440" tIns="45720" rIns="91440" bIns="45720" rtlCol="0" anchor="t">
            <a:spAutoFit/>
          </a:bodyPr>
          <a:lstStyle/>
          <a:p>
            <a:pPr>
              <a:lnSpc>
                <a:spcPct val="100000"/>
              </a:lnSpc>
            </a:pPr>
            <a:r>
              <a:rPr lang="en-US" altLang="zh-CN" sz="3600" dirty="0">
                <a:solidFill>
                  <a:schemeClr val="accent1"/>
                </a:solidFill>
              </a:rPr>
              <a:t>GET/API/migrations reuse state logic</a:t>
            </a:r>
            <a:endParaRPr lang="en-US" altLang="zh-CN" sz="3600" dirty="0">
              <a:solidFill>
                <a:schemeClr val="accent1"/>
              </a:solidFill>
            </a:endParaRPr>
          </a:p>
          <a:p>
            <a:pPr>
              <a:lnSpc>
                <a:spcPct val="100000"/>
              </a:lnSpc>
            </a:pPr>
            <a:endParaRPr lang="en-US" altLang="zh-CN" sz="3600" dirty="0">
              <a:solidFill>
                <a:schemeClr val="accent1"/>
              </a:solidFill>
            </a:endParaRPr>
          </a:p>
        </p:txBody>
      </p:sp>
      <p:pic>
        <p:nvPicPr>
          <p:cNvPr id="11"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8" name="文本框 17"/>
          <p:cNvSpPr txBox="1"/>
          <p:nvPr/>
        </p:nvSpPr>
        <p:spPr>
          <a:xfrm>
            <a:off x="1376680" y="1558290"/>
            <a:ext cx="3945255" cy="4523105"/>
          </a:xfrm>
          <a:prstGeom prst="rect">
            <a:avLst/>
          </a:prstGeom>
          <a:noFill/>
        </p:spPr>
        <p:txBody>
          <a:bodyPr wrap="square" rtlCol="0">
            <a:spAutoFit/>
          </a:bodyPr>
          <a:lstStyle/>
          <a:p>
            <a:r>
              <a:rPr lang="en-US" altLang="zh-CN" sz="2400"/>
              <a:t>1. Start the web service</a:t>
            </a:r>
            <a:endParaRPr lang="en-US" altLang="zh-CN" sz="2400"/>
          </a:p>
          <a:p>
            <a:r>
              <a:rPr lang="en-US" altLang="zh-CN" sz="2400"/>
              <a:t>2. Call GET/app/migrations</a:t>
            </a:r>
            <a:endParaRPr lang="en-US" altLang="zh-CN" sz="2400"/>
          </a:p>
          <a:p>
            <a:r>
              <a:rPr lang="en-US" altLang="zh-CN" sz="2400"/>
              <a:t>3. Verify JSON response format</a:t>
            </a:r>
            <a:endParaRPr lang="en-US" altLang="zh-CN" sz="2400"/>
          </a:p>
          <a:p>
            <a:r>
              <a:rPr lang="en-US" altLang="zh-CN" sz="2400"/>
              <a:t>4. Data consistency check</a:t>
            </a:r>
            <a:endParaRPr lang="en-US" altLang="zh-CN" sz="2400"/>
          </a:p>
          <a:p>
            <a:endParaRPr lang="en-US" altLang="zh-CN" sz="2400"/>
          </a:p>
          <a:p>
            <a:r>
              <a:rPr lang="en-US" altLang="zh-CN" sz="2400"/>
              <a:t>Response data format</a:t>
            </a:r>
            <a:endParaRPr lang="en-US" altLang="zh-CN" sz="2400"/>
          </a:p>
          <a:p>
            <a:r>
              <a:rPr lang="en-US" altLang="zh-CN" sz="2400"/>
              <a:t>• success: whether the operation was successful</a:t>
            </a:r>
            <a:endParaRPr lang="en-US" altLang="zh-CN" sz="2400"/>
          </a:p>
          <a:p>
            <a:r>
              <a:rPr lang="en-US" altLang="zh-CN" sz="2400"/>
              <a:t>• data: Migration record array</a:t>
            </a:r>
            <a:endParaRPr lang="en-US" altLang="zh-CN" sz="2400"/>
          </a:p>
          <a:p>
            <a:r>
              <a:rPr lang="en-US" altLang="zh-CN" sz="2400"/>
              <a:t>• message: Status message</a:t>
            </a:r>
            <a:endParaRPr lang="en-US" altLang="zh-CN" sz="2400"/>
          </a:p>
          <a:p>
            <a:endParaRPr lang="en-US" altLang="zh-CN" sz="2400"/>
          </a:p>
        </p:txBody>
      </p:sp>
      <p:pic>
        <p:nvPicPr>
          <p:cNvPr id="19" name="图片 18" descr="截屏2025-11-16 22.51.36"/>
          <p:cNvPicPr>
            <a:picLocks noChangeAspect="1"/>
          </p:cNvPicPr>
          <p:nvPr/>
        </p:nvPicPr>
        <p:blipFill>
          <a:blip r:embed="rId2"/>
          <a:stretch>
            <a:fillRect/>
          </a:stretch>
        </p:blipFill>
        <p:spPr>
          <a:xfrm>
            <a:off x="5784215" y="1830070"/>
            <a:ext cx="3390900" cy="635000"/>
          </a:xfrm>
          <a:prstGeom prst="rect">
            <a:avLst/>
          </a:prstGeom>
        </p:spPr>
      </p:pic>
      <p:pic>
        <p:nvPicPr>
          <p:cNvPr id="20" name="图片 19" descr="截屏2025-11-16 22.52.14"/>
          <p:cNvPicPr>
            <a:picLocks noChangeAspect="1"/>
          </p:cNvPicPr>
          <p:nvPr/>
        </p:nvPicPr>
        <p:blipFill>
          <a:blip r:embed="rId3"/>
          <a:stretch>
            <a:fillRect/>
          </a:stretch>
        </p:blipFill>
        <p:spPr>
          <a:xfrm>
            <a:off x="4991100" y="2914015"/>
            <a:ext cx="7200900" cy="1473200"/>
          </a:xfrm>
          <a:prstGeom prst="rect">
            <a:avLst/>
          </a:prstGeom>
        </p:spPr>
      </p:pic>
      <p:pic>
        <p:nvPicPr>
          <p:cNvPr id="21" name="图片 20" descr="截屏2025-11-16 22.52.35"/>
          <p:cNvPicPr>
            <a:picLocks noChangeAspect="1"/>
          </p:cNvPicPr>
          <p:nvPr/>
        </p:nvPicPr>
        <p:blipFill>
          <a:blip r:embed="rId4"/>
          <a:stretch>
            <a:fillRect/>
          </a:stretch>
        </p:blipFill>
        <p:spPr>
          <a:xfrm>
            <a:off x="4739640" y="4843780"/>
            <a:ext cx="7239000" cy="5334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5-11-16 22.53.38"/>
          <p:cNvPicPr>
            <a:picLocks noChangeAspect="1"/>
          </p:cNvPicPr>
          <p:nvPr/>
        </p:nvPicPr>
        <p:blipFill>
          <a:blip r:embed="rId1"/>
          <a:stretch>
            <a:fillRect/>
          </a:stretch>
        </p:blipFill>
        <p:spPr>
          <a:xfrm>
            <a:off x="450850" y="436245"/>
            <a:ext cx="6143625" cy="5259070"/>
          </a:xfrm>
          <a:prstGeom prst="rect">
            <a:avLst/>
          </a:prstGeom>
        </p:spPr>
      </p:pic>
      <p:pic>
        <p:nvPicPr>
          <p:cNvPr id="3" name="图片 2" descr="截屏2025-11-16 22.54.09"/>
          <p:cNvPicPr>
            <a:picLocks noChangeAspect="1"/>
          </p:cNvPicPr>
          <p:nvPr/>
        </p:nvPicPr>
        <p:blipFill>
          <a:blip r:embed="rId2"/>
          <a:stretch>
            <a:fillRect/>
          </a:stretch>
        </p:blipFill>
        <p:spPr>
          <a:xfrm>
            <a:off x="5321935" y="673735"/>
            <a:ext cx="12192000" cy="346138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custDataLst>
              <p:tags r:id="rId1"/>
            </p:custDataLst>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custDataLst>
              <p:tags r:id="rId2"/>
            </p:custDataLst>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9" name="Text 6"/>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Front and rear data streams</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0" name="Image 1" descr="https://kimi-img.moonshot.cn/pub/slides/slides_tmpl/image/25-09-08-12:55:42-d2v63jlnfo2stf9dk4rg.png"/>
          <p:cNvPicPr>
            <a:picLocks noChangeAspect="1"/>
          </p:cNvPicPr>
          <p:nvPr/>
        </p:nvPicPr>
        <p:blipFill>
          <a:blip r:embed="rId3"/>
          <a:stretch>
            <a:fillRect/>
          </a:stretch>
        </p:blipFill>
        <p:spPr>
          <a:xfrm>
            <a:off x="15240" y="487045"/>
            <a:ext cx="579755" cy="652145"/>
          </a:xfrm>
          <a:prstGeom prst="rect">
            <a:avLst/>
          </a:prstGeom>
        </p:spPr>
      </p:pic>
      <p:sp>
        <p:nvSpPr>
          <p:cNvPr id="11" name="Text 7"/>
          <p:cNvSpPr/>
          <p:nvPr>
            <p:custDataLst>
              <p:tags r:id="rId4"/>
            </p:custDataLst>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custDataLst>
              <p:tags r:id="rId5"/>
            </p:custDataLst>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custDataLst>
              <p:tags r:id="rId6"/>
            </p:custDataLst>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custDataLst>
              <p:tags r:id="rId7"/>
            </p:custDataLst>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custDataLst>
              <p:tags r:id="rId8"/>
            </p:custDataLst>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custDataLst>
              <p:tags r:id="rId9"/>
            </p:custDataLst>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custDataLst>
              <p:tags r:id="rId10"/>
            </p:custDataLst>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custDataLst>
              <p:tags r:id="rId11"/>
            </p:custDataLst>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sp>
        <p:nvSpPr>
          <p:cNvPr id="2" name="文本框 1"/>
          <p:cNvSpPr txBox="1"/>
          <p:nvPr/>
        </p:nvSpPr>
        <p:spPr>
          <a:xfrm>
            <a:off x="424815" y="1447800"/>
            <a:ext cx="5100955" cy="3784600"/>
          </a:xfrm>
          <a:prstGeom prst="rect">
            <a:avLst/>
          </a:prstGeom>
          <a:noFill/>
        </p:spPr>
        <p:txBody>
          <a:bodyPr wrap="square" rtlCol="0">
            <a:spAutoFit/>
          </a:bodyPr>
          <a:lstStyle/>
          <a:p>
            <a:r>
              <a:rPr lang="zh-CN" altLang="en-US" sz="2400"/>
              <a:t>🔗</a:t>
            </a:r>
            <a:r>
              <a:rPr lang="en-US" altLang="zh-CN" sz="2400"/>
              <a:t>  Architectural Design</a:t>
            </a:r>
            <a:endParaRPr lang="en-US" altLang="zh-CN" sz="2400"/>
          </a:p>
          <a:p>
            <a:r>
              <a:rPr lang="en-US" altLang="zh-CN" sz="2400"/>
              <a:t>Front end: HTML+JavaScript</a:t>
            </a:r>
            <a:endParaRPr lang="en-US" altLang="zh-CN" sz="2400"/>
          </a:p>
          <a:p>
            <a:r>
              <a:rPr lang="en-US" altLang="zh-CN" sz="2400"/>
              <a:t>Backend: Rust+Actix web</a:t>
            </a:r>
            <a:endParaRPr lang="en-US" altLang="zh-CN" sz="2400"/>
          </a:p>
          <a:p>
            <a:r>
              <a:rPr lang="en-US" altLang="zh-CN" sz="2400"/>
              <a:t>Communication: RESTful API+JSON</a:t>
            </a:r>
            <a:endParaRPr lang="en-US" altLang="zh-CN" sz="2400"/>
          </a:p>
          <a:p>
            <a:r>
              <a:rPr lang="en-US" altLang="zh-CN" sz="2400"/>
              <a:t>Data flow: Front end </a:t>
            </a:r>
            <a:r>
              <a:rPr lang="en-US" altLang="en-US" sz="2400"/>
              <a:t>→</a:t>
            </a:r>
            <a:r>
              <a:rPr lang="en-US" altLang="zh-CN" sz="2400"/>
              <a:t> API </a:t>
            </a:r>
            <a:r>
              <a:rPr lang="en-US" altLang="en-US" sz="2400"/>
              <a:t>→</a:t>
            </a:r>
            <a:r>
              <a:rPr lang="en-US" altLang="zh-CN" sz="2400"/>
              <a:t> Back end </a:t>
            </a:r>
            <a:r>
              <a:rPr lang="en-US" altLang="en-US" sz="2400"/>
              <a:t>→</a:t>
            </a:r>
            <a:r>
              <a:rPr lang="en-US" altLang="zh-CN" sz="2400"/>
              <a:t> Database</a:t>
            </a:r>
            <a:endParaRPr lang="en-US" altLang="zh-CN" sz="2400"/>
          </a:p>
          <a:p>
            <a:endParaRPr lang="en-US" altLang="zh-CN" sz="2400"/>
          </a:p>
          <a:p>
            <a:endParaRPr lang="en-US" altLang="zh-CN" sz="2400"/>
          </a:p>
          <a:p>
            <a:endParaRPr lang="en-US" altLang="zh-CN" sz="2400"/>
          </a:p>
          <a:p>
            <a:endParaRPr lang="en-US" altLang="zh-CN" sz="2400"/>
          </a:p>
        </p:txBody>
      </p:sp>
      <p:pic>
        <p:nvPicPr>
          <p:cNvPr id="5" name="图片 4" descr="截屏2025-11-19 14.07.06"/>
          <p:cNvPicPr>
            <a:picLocks noChangeAspect="1"/>
          </p:cNvPicPr>
          <p:nvPr>
            <p:custDataLst>
              <p:tags r:id="rId12"/>
            </p:custDataLst>
          </p:nvPr>
        </p:nvPicPr>
        <p:blipFill>
          <a:blip r:embed="rId13"/>
          <a:stretch>
            <a:fillRect/>
          </a:stretch>
        </p:blipFill>
        <p:spPr>
          <a:xfrm>
            <a:off x="5525770" y="1993900"/>
            <a:ext cx="7510145" cy="368744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9" name="Text 6"/>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Front and rear data streams</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0"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sp>
        <p:nvSpPr>
          <p:cNvPr id="2" name="文本框 1"/>
          <p:cNvSpPr txBox="1"/>
          <p:nvPr/>
        </p:nvSpPr>
        <p:spPr>
          <a:xfrm>
            <a:off x="424815" y="1447800"/>
            <a:ext cx="5100955" cy="3046095"/>
          </a:xfrm>
          <a:prstGeom prst="rect">
            <a:avLst/>
          </a:prstGeom>
          <a:noFill/>
        </p:spPr>
        <p:txBody>
          <a:bodyPr wrap="square" rtlCol="0">
            <a:spAutoFit/>
          </a:bodyPr>
          <a:lstStyle/>
          <a:p>
            <a:r>
              <a:rPr lang="zh-CN" altLang="en-US" sz="2400"/>
              <a:t>🛠</a:t>
            </a:r>
            <a:r>
              <a:rPr lang="en-US" altLang="en-US" sz="2400"/>
              <a:t>️</a:t>
            </a:r>
            <a:r>
              <a:rPr lang="en-US" altLang="zh-CN" sz="2400"/>
              <a:t>  Backend technology stack</a:t>
            </a:r>
            <a:endParaRPr lang="en-US" altLang="zh-CN" sz="2400"/>
          </a:p>
          <a:p>
            <a:r>
              <a:rPr lang="en-US" altLang="zh-CN" sz="2400"/>
              <a:t>• Web framework: Actix web</a:t>
            </a:r>
            <a:endParaRPr lang="en-US" altLang="zh-CN" sz="2400"/>
          </a:p>
          <a:p>
            <a:r>
              <a:rPr lang="en-US" altLang="zh-CN" sz="2400"/>
              <a:t>• Routing configuration: manual registration</a:t>
            </a:r>
            <a:endParaRPr lang="en-US" altLang="zh-CN" sz="2400"/>
          </a:p>
          <a:p>
            <a:r>
              <a:rPr lang="en-US" altLang="zh-CN" sz="2400"/>
              <a:t>• Data serialization: Serde JSON</a:t>
            </a:r>
            <a:endParaRPr lang="en-US" altLang="zh-CN" sz="2400"/>
          </a:p>
          <a:p>
            <a:r>
              <a:rPr lang="en-US" altLang="zh-CN" sz="2400"/>
              <a:t>• Error handling: Result type</a:t>
            </a:r>
            <a:endParaRPr lang="en-US" altLang="zh-CN" sz="2400"/>
          </a:p>
          <a:p>
            <a:endParaRPr lang="en-US" altLang="zh-CN" sz="2400"/>
          </a:p>
          <a:p>
            <a:endParaRPr lang="en-US" altLang="zh-CN" sz="2400"/>
          </a:p>
        </p:txBody>
      </p:sp>
      <p:pic>
        <p:nvPicPr>
          <p:cNvPr id="5" name="图片 4" descr="截屏2025-11-19 14.01.59"/>
          <p:cNvPicPr>
            <a:picLocks noChangeAspect="1"/>
          </p:cNvPicPr>
          <p:nvPr/>
        </p:nvPicPr>
        <p:blipFill>
          <a:blip r:embed="rId2"/>
          <a:stretch>
            <a:fillRect/>
          </a:stretch>
        </p:blipFill>
        <p:spPr>
          <a:xfrm>
            <a:off x="4819015" y="119380"/>
            <a:ext cx="3603625" cy="3584575"/>
          </a:xfrm>
          <a:prstGeom prst="rect">
            <a:avLst/>
          </a:prstGeom>
        </p:spPr>
      </p:pic>
      <p:pic>
        <p:nvPicPr>
          <p:cNvPr id="8" name="图片 7" descr="截屏2025-11-19 14.03.56"/>
          <p:cNvPicPr>
            <a:picLocks noChangeAspect="1"/>
          </p:cNvPicPr>
          <p:nvPr/>
        </p:nvPicPr>
        <p:blipFill>
          <a:blip r:embed="rId3"/>
          <a:stretch>
            <a:fillRect/>
          </a:stretch>
        </p:blipFill>
        <p:spPr>
          <a:xfrm>
            <a:off x="6096000" y="3385820"/>
            <a:ext cx="5275580" cy="34721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9" name="Text 6"/>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Front and rear data streams</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0"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sp>
        <p:nvSpPr>
          <p:cNvPr id="2" name="文本框 1"/>
          <p:cNvSpPr txBox="1"/>
          <p:nvPr/>
        </p:nvSpPr>
        <p:spPr>
          <a:xfrm>
            <a:off x="424815" y="1294765"/>
            <a:ext cx="5100955" cy="2922905"/>
          </a:xfrm>
          <a:prstGeom prst="rect">
            <a:avLst/>
          </a:prstGeom>
          <a:noFill/>
        </p:spPr>
        <p:txBody>
          <a:bodyPr wrap="square" rtlCol="0">
            <a:spAutoFit/>
          </a:bodyPr>
          <a:lstStyle/>
          <a:p>
            <a:r>
              <a:rPr lang="zh-CN" altLang="en-US" sz="2400"/>
              <a:t>🎨</a:t>
            </a:r>
            <a:r>
              <a:rPr lang="en-US" altLang="zh-CN" sz="2400"/>
              <a:t>  Front-end design</a:t>
            </a:r>
            <a:endParaRPr lang="en-US" altLang="zh-CN" sz="2400"/>
          </a:p>
          <a:p>
            <a:r>
              <a:rPr lang="en-US" altLang="zh-CN" sz="2400"/>
              <a:t>• Native HTML/CSS/JavaScript</a:t>
            </a:r>
            <a:endParaRPr lang="en-US" altLang="zh-CN" sz="2400"/>
          </a:p>
          <a:p>
            <a:r>
              <a:rPr lang="en-US" altLang="zh-CN" sz="2400"/>
              <a:t>• Responsive table design</a:t>
            </a:r>
            <a:endParaRPr lang="en-US" altLang="zh-CN" sz="2400"/>
          </a:p>
          <a:p>
            <a:r>
              <a:rPr lang="en-US" altLang="zh-CN" sz="2400"/>
              <a:t>Real time status display</a:t>
            </a:r>
            <a:endParaRPr lang="en-US" altLang="zh-CN" sz="2400"/>
          </a:p>
          <a:p>
            <a:r>
              <a:rPr lang="en-US" altLang="zh-CN" sz="2400"/>
              <a:t>• User interaction buttons</a:t>
            </a:r>
            <a:endParaRPr lang="en-US" altLang="zh-CN" sz="2400"/>
          </a:p>
          <a:p>
            <a:endParaRPr lang="en-US" altLang="zh-CN" sz="2400"/>
          </a:p>
          <a:p>
            <a:endParaRPr lang="en-US" altLang="zh-CN" sz="2000"/>
          </a:p>
          <a:p>
            <a:endParaRPr lang="en-US" altLang="zh-CN" sz="2000"/>
          </a:p>
        </p:txBody>
      </p:sp>
      <p:pic>
        <p:nvPicPr>
          <p:cNvPr id="5" name="图片 4" descr="截屏2025-11-19 13.53.12"/>
          <p:cNvPicPr>
            <a:picLocks noChangeAspect="1"/>
          </p:cNvPicPr>
          <p:nvPr/>
        </p:nvPicPr>
        <p:blipFill>
          <a:blip r:embed="rId2"/>
          <a:stretch>
            <a:fillRect/>
          </a:stretch>
        </p:blipFill>
        <p:spPr>
          <a:xfrm>
            <a:off x="4592320" y="979170"/>
            <a:ext cx="7222490" cy="540131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9" name="Text 6"/>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Front and rear data streams</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0"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sp>
        <p:nvSpPr>
          <p:cNvPr id="2" name="文本框 1"/>
          <p:cNvSpPr txBox="1"/>
          <p:nvPr/>
        </p:nvSpPr>
        <p:spPr>
          <a:xfrm>
            <a:off x="424815" y="982980"/>
            <a:ext cx="5100955" cy="3415030"/>
          </a:xfrm>
          <a:prstGeom prst="rect">
            <a:avLst/>
          </a:prstGeom>
          <a:noFill/>
        </p:spPr>
        <p:txBody>
          <a:bodyPr wrap="square" rtlCol="0">
            <a:spAutoFit/>
          </a:bodyPr>
          <a:lstStyle/>
          <a:p>
            <a:endParaRPr lang="zh-CN" altLang="en-US" sz="2400"/>
          </a:p>
          <a:p>
            <a:r>
              <a:rPr lang="en-US" altLang="en-US" sz="2400"/>
              <a:t>✅</a:t>
            </a:r>
            <a:r>
              <a:rPr lang="en-US" altLang="zh-CN" sz="2400"/>
              <a:t>  Connection verification</a:t>
            </a:r>
            <a:endParaRPr lang="en-US" altLang="zh-CN" sz="2400"/>
          </a:p>
          <a:p>
            <a:r>
              <a:rPr lang="en-US" altLang="zh-CN" sz="2400"/>
              <a:t>Curl testing API usability</a:t>
            </a:r>
            <a:endParaRPr lang="en-US" altLang="zh-CN" sz="2400"/>
          </a:p>
          <a:p>
            <a:r>
              <a:rPr lang="en-US" altLang="zh-CN" sz="2400"/>
              <a:t>Browser developer tool monitoring</a:t>
            </a:r>
            <a:endParaRPr lang="en-US" altLang="zh-CN" sz="2400"/>
          </a:p>
          <a:p>
            <a:r>
              <a:rPr lang="en-US" altLang="zh-CN" sz="2400"/>
              <a:t>Real time request response logs</a:t>
            </a:r>
            <a:endParaRPr lang="en-US" altLang="zh-CN" sz="2400"/>
          </a:p>
          <a:p>
            <a:r>
              <a:rPr lang="en-US" altLang="zh-CN" sz="2400"/>
              <a:t>• Error handling and downgrade</a:t>
            </a:r>
            <a:endParaRPr lang="en-US" altLang="zh-CN" sz="2400"/>
          </a:p>
          <a:p>
            <a:endParaRPr lang="en-US" altLang="zh-CN" sz="2400"/>
          </a:p>
          <a:p>
            <a:endParaRPr lang="en-US" altLang="zh-CN" sz="2400"/>
          </a:p>
          <a:p>
            <a:endParaRPr lang="en-US" altLang="zh-CN" sz="2400"/>
          </a:p>
        </p:txBody>
      </p:sp>
      <p:pic>
        <p:nvPicPr>
          <p:cNvPr id="5" name="图片 4" descr="截屏2025-11-19 13.55.08"/>
          <p:cNvPicPr>
            <a:picLocks noChangeAspect="1"/>
          </p:cNvPicPr>
          <p:nvPr/>
        </p:nvPicPr>
        <p:blipFill>
          <a:blip r:embed="rId2"/>
          <a:stretch>
            <a:fillRect/>
          </a:stretch>
        </p:blipFill>
        <p:spPr>
          <a:xfrm>
            <a:off x="5021580" y="328295"/>
            <a:ext cx="6880225" cy="598868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5-11-19 13.55.19"/>
          <p:cNvPicPr>
            <a:picLocks noChangeAspect="1"/>
          </p:cNvPicPr>
          <p:nvPr/>
        </p:nvPicPr>
        <p:blipFill>
          <a:blip r:embed="rId1"/>
          <a:stretch>
            <a:fillRect/>
          </a:stretch>
        </p:blipFill>
        <p:spPr>
          <a:xfrm>
            <a:off x="465455" y="157480"/>
            <a:ext cx="5817870" cy="654304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9" name="Text 6"/>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Front and rear data streams</a:t>
            </a:r>
            <a:endParaRPr lang="en-US" altLang="zh-CN" sz="3600" b="1" dirty="0">
              <a:solidFill>
                <a:srgbClr val="015DBB"/>
              </a:solidFill>
              <a:latin typeface="MiSans" pitchFamily="34" charset="-122"/>
              <a:ea typeface="MiSans" pitchFamily="34" charset="-122"/>
              <a:cs typeface="MiSans" pitchFamily="34" charset="-120"/>
            </a:endParaRPr>
          </a:p>
        </p:txBody>
      </p:sp>
      <p:pic>
        <p:nvPicPr>
          <p:cNvPr id="10"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sp>
        <p:nvSpPr>
          <p:cNvPr id="2" name="文本框 1"/>
          <p:cNvSpPr txBox="1"/>
          <p:nvPr/>
        </p:nvSpPr>
        <p:spPr>
          <a:xfrm>
            <a:off x="169545" y="1139190"/>
            <a:ext cx="5011420" cy="5240655"/>
          </a:xfrm>
          <a:prstGeom prst="rect">
            <a:avLst/>
          </a:prstGeom>
          <a:noFill/>
        </p:spPr>
        <p:txBody>
          <a:bodyPr wrap="square" rtlCol="0">
            <a:noAutofit/>
          </a:bodyPr>
          <a:lstStyle/>
          <a:p>
            <a:endParaRPr lang="zh-CN" altLang="en-US" sz="2400"/>
          </a:p>
          <a:p>
            <a:r>
              <a:rPr lang="zh-CN" altLang="en-US" sz="2000"/>
              <a:t>🚀</a:t>
            </a:r>
            <a:r>
              <a:rPr lang="en-US" altLang="zh-CN" sz="2000"/>
              <a:t>  operating procedure</a:t>
            </a:r>
            <a:endParaRPr lang="en-US" altLang="zh-CN" sz="2000"/>
          </a:p>
          <a:p>
            <a:r>
              <a:rPr lang="en-US" altLang="zh-CN" sz="2000"/>
              <a:t>1. Page loading automatically retrieves data</a:t>
            </a:r>
            <a:endParaRPr lang="en-US" altLang="zh-CN" sz="2000"/>
          </a:p>
          <a:p>
            <a:r>
              <a:rPr lang="en-US" altLang="zh-CN" sz="2000"/>
              <a:t>2. Display migration status table</a:t>
            </a:r>
            <a:endParaRPr lang="en-US" altLang="zh-CN" sz="2000"/>
          </a:p>
          <a:p>
            <a:r>
              <a:rPr lang="en-US" altLang="zh-CN" sz="2000"/>
              <a:t>3. User clicks to execute migration</a:t>
            </a:r>
            <a:endParaRPr lang="en-US" altLang="zh-CN" sz="2000"/>
          </a:p>
          <a:p>
            <a:r>
              <a:rPr lang="en-US" altLang="zh-CN" sz="2000"/>
              <a:t>4. Backend processing and returning results</a:t>
            </a:r>
            <a:endParaRPr lang="en-US" altLang="zh-CN" sz="2000"/>
          </a:p>
          <a:p>
            <a:r>
              <a:rPr lang="en-US" altLang="zh-CN" sz="2000"/>
              <a:t>5. Front end refresh displays new status</a:t>
            </a:r>
            <a:endParaRPr lang="en-US" altLang="zh-CN" sz="2000"/>
          </a:p>
          <a:p>
            <a:endParaRPr lang="en-US" altLang="zh-CN" sz="2000"/>
          </a:p>
          <a:p>
            <a:endParaRPr lang="en-US" altLang="zh-CN" sz="2000"/>
          </a:p>
          <a:p>
            <a:endParaRPr lang="en-US" altLang="zh-CN" sz="2000"/>
          </a:p>
        </p:txBody>
      </p:sp>
      <p:pic>
        <p:nvPicPr>
          <p:cNvPr id="5" name="图片 4" descr="截屏2025-11-19 14.03.10"/>
          <p:cNvPicPr>
            <a:picLocks noChangeAspect="1"/>
          </p:cNvPicPr>
          <p:nvPr/>
        </p:nvPicPr>
        <p:blipFill>
          <a:blip r:embed="rId2"/>
          <a:stretch>
            <a:fillRect/>
          </a:stretch>
        </p:blipFill>
        <p:spPr>
          <a:xfrm>
            <a:off x="4203065" y="1294765"/>
            <a:ext cx="7986395" cy="55079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4" name="Shape 2"/>
          <p:cNvSpPr/>
          <p:nvPr/>
        </p:nvSpPr>
        <p:spPr>
          <a:xfrm>
            <a:off x="260985" y="3806825"/>
            <a:ext cx="3403600" cy="0"/>
          </a:xfrm>
          <a:prstGeom prst="line">
            <a:avLst/>
          </a:prstGeom>
          <a:noFill/>
          <a:ln w="12700">
            <a:solidFill>
              <a:srgbClr val="FFFFFF"/>
            </a:solidFill>
            <a:prstDash val="dash"/>
            <a:headEnd type="none"/>
            <a:tailEnd type="none"/>
          </a:ln>
        </p:spPr>
        <p:txBody>
          <a:bodyPr/>
          <a:lstStyle/>
          <a:p>
            <a:endParaRPr lang="zh-CN" altLang="en-US"/>
          </a:p>
        </p:txBody>
      </p:sp>
      <p:sp>
        <p:nvSpPr>
          <p:cNvPr id="6" name="Text 4"/>
          <p:cNvSpPr/>
          <p:nvPr/>
        </p:nvSpPr>
        <p:spPr>
          <a:xfrm>
            <a:off x="8264525" y="1294765"/>
            <a:ext cx="3924935" cy="50857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5"/>
          <p:cNvSpPr/>
          <p:nvPr/>
        </p:nvSpPr>
        <p:spPr>
          <a:xfrm>
            <a:off x="8525510" y="3806825"/>
            <a:ext cx="3403600" cy="0"/>
          </a:xfrm>
          <a:prstGeom prst="line">
            <a:avLst/>
          </a:prstGeom>
          <a:noFill/>
          <a:ln w="12700">
            <a:solidFill>
              <a:srgbClr val="FFFFFF"/>
            </a:solidFill>
            <a:prstDash val="dash"/>
            <a:headEnd type="none"/>
            <a:tailEnd type="none"/>
          </a:ln>
        </p:spPr>
        <p:txBody>
          <a:bodyPr/>
          <a:lstStyle/>
          <a:p>
            <a:endParaRPr lang="zh-CN" altLang="en-US"/>
          </a:p>
        </p:txBody>
      </p:sp>
      <p:pic>
        <p:nvPicPr>
          <p:cNvPr id="10"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11" name="Text 7"/>
          <p:cNvSpPr/>
          <p:nvPr/>
        </p:nvSpPr>
        <p:spPr>
          <a:xfrm>
            <a:off x="260985" y="163830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接收参数</a:t>
            </a:r>
            <a:endParaRPr lang="en-US" sz="1600" dirty="0"/>
          </a:p>
        </p:txBody>
      </p:sp>
      <p:sp>
        <p:nvSpPr>
          <p:cNvPr id="12" name="Text 8"/>
          <p:cNvSpPr/>
          <p:nvPr/>
        </p:nvSpPr>
        <p:spPr>
          <a:xfrm>
            <a:off x="260985" y="206248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POST /api/migrations/up接口接收JSON配置路径，解析后调用T7的up迁移内核。</a:t>
            </a:r>
            <a:endParaRPr lang="en-US" sz="1600" dirty="0"/>
          </a:p>
        </p:txBody>
      </p:sp>
      <p:sp>
        <p:nvSpPr>
          <p:cNvPr id="13" name="Text 9"/>
          <p:cNvSpPr/>
          <p:nvPr/>
        </p:nvSpPr>
        <p:spPr>
          <a:xfrm>
            <a:off x="260985"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执行迁移</a:t>
            </a:r>
            <a:endParaRPr lang="en-US" sz="1600" dirty="0"/>
          </a:p>
        </p:txBody>
      </p:sp>
      <p:sp>
        <p:nvSpPr>
          <p:cNvPr id="14" name="Text 10"/>
          <p:cNvSpPr/>
          <p:nvPr/>
        </p:nvSpPr>
        <p:spPr>
          <a:xfrm>
            <a:off x="260985" y="4616450"/>
            <a:ext cx="3521075"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执行dry run、正式执行、元数据记录完整链路，确保迁移操作的安全性和可靠性。</a:t>
            </a:r>
            <a:endParaRPr lang="en-US" sz="1600" dirty="0"/>
          </a:p>
        </p:txBody>
      </p:sp>
      <p:sp>
        <p:nvSpPr>
          <p:cNvPr id="15" name="Text 11"/>
          <p:cNvSpPr/>
          <p:nvPr/>
        </p:nvSpPr>
        <p:spPr>
          <a:xfrm>
            <a:off x="8422640" y="164338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返回结果</a:t>
            </a:r>
            <a:endParaRPr lang="en-US" sz="1600" dirty="0"/>
          </a:p>
        </p:txBody>
      </p:sp>
      <p:sp>
        <p:nvSpPr>
          <p:cNvPr id="16" name="Text 12"/>
          <p:cNvSpPr/>
          <p:nvPr/>
        </p:nvSpPr>
        <p:spPr>
          <a:xfrm>
            <a:off x="8406765" y="2062480"/>
            <a:ext cx="3572510" cy="50601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将最终成功或失败原因封装为统一响应，包括executed_versions与error_detail字段。</a:t>
            </a:r>
            <a:endParaRPr lang="en-US" sz="1600" dirty="0"/>
          </a:p>
        </p:txBody>
      </p:sp>
      <p:sp>
        <p:nvSpPr>
          <p:cNvPr id="17" name="Text 13"/>
          <p:cNvSpPr/>
          <p:nvPr/>
        </p:nvSpPr>
        <p:spPr>
          <a:xfrm>
            <a:off x="8411210" y="4154170"/>
            <a:ext cx="3403600" cy="276225"/>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FFFFFF"/>
                </a:solidFill>
                <a:latin typeface="MiSans" pitchFamily="34" charset="-122"/>
                <a:ea typeface="MiSans" pitchFamily="34" charset="-122"/>
                <a:cs typeface="MiSans" pitchFamily="34" charset="-120"/>
              </a:rPr>
              <a:t>测试集编写</a:t>
            </a:r>
            <a:endParaRPr lang="en-US" sz="1600" dirty="0"/>
          </a:p>
        </p:txBody>
      </p:sp>
      <p:sp>
        <p:nvSpPr>
          <p:cNvPr id="18" name="Text 14"/>
          <p:cNvSpPr/>
          <p:nvPr/>
        </p:nvSpPr>
        <p:spPr>
          <a:xfrm>
            <a:off x="8411210" y="4616450"/>
            <a:ext cx="3571875" cy="1034256"/>
          </a:xfrm>
          <a:prstGeom prst="rect">
            <a:avLst/>
          </a:prstGeom>
          <a:noFill/>
        </p:spPr>
        <p:txBody>
          <a:bodyPr wrap="square" lIns="91440" tIns="45720" rIns="91440" bIns="45720" rtlCol="0" anchor="t">
            <a:spAutoFit/>
          </a:bodyPr>
          <a:lstStyle/>
          <a:p>
            <a:pPr algn="just">
              <a:lnSpc>
                <a:spcPct val="100000"/>
              </a:lnSpc>
            </a:pPr>
            <a:r>
              <a:rPr lang="en-US" sz="1400" dirty="0">
                <a:solidFill>
                  <a:srgbClr val="FFFFFF"/>
                </a:solidFill>
                <a:latin typeface="MiSans" pitchFamily="34" charset="-122"/>
                <a:ea typeface="MiSans" pitchFamily="34" charset="-122"/>
                <a:cs typeface="MiSans" pitchFamily="34" charset="-120"/>
              </a:rPr>
              <a:t>提供pg_migration_api.postman_collection.json，覆盖参数、预期响应、断言，方便使用Postman进行接口测试。</a:t>
            </a:r>
            <a:endParaRPr lang="en-US" sz="1600" dirty="0"/>
          </a:p>
        </p:txBody>
      </p:sp>
      <p:pic>
        <p:nvPicPr>
          <p:cNvPr id="19" name="图片 18" descr="截屏2025-11-19 14.03.20"/>
          <p:cNvPicPr>
            <a:picLocks noChangeAspect="1"/>
          </p:cNvPicPr>
          <p:nvPr/>
        </p:nvPicPr>
        <p:blipFill>
          <a:blip r:embed="rId2"/>
          <a:stretch>
            <a:fillRect/>
          </a:stretch>
        </p:blipFill>
        <p:spPr>
          <a:xfrm>
            <a:off x="120015" y="223520"/>
            <a:ext cx="6605905" cy="5601970"/>
          </a:xfrm>
          <a:prstGeom prst="rect">
            <a:avLst/>
          </a:prstGeom>
        </p:spPr>
      </p:pic>
      <p:pic>
        <p:nvPicPr>
          <p:cNvPr id="20" name="图片 19" descr="截屏2025-11-19 14.03.29"/>
          <p:cNvPicPr>
            <a:picLocks noChangeAspect="1"/>
          </p:cNvPicPr>
          <p:nvPr/>
        </p:nvPicPr>
        <p:blipFill>
          <a:blip r:embed="rId3"/>
          <a:stretch>
            <a:fillRect/>
          </a:stretch>
        </p:blipFill>
        <p:spPr>
          <a:xfrm>
            <a:off x="6725920" y="727075"/>
            <a:ext cx="6353810" cy="4634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1"/>
          <p:cNvSpPr/>
          <p:nvPr/>
        </p:nvSpPr>
        <p:spPr>
          <a:xfrm>
            <a:off x="4410075" y="3754755"/>
            <a:ext cx="6898005" cy="2216785"/>
          </a:xfrm>
          <a:prstGeom prst="rect">
            <a:avLst/>
          </a:prstGeom>
          <a:noFill/>
        </p:spPr>
        <p:txBody>
          <a:bodyPr wrap="square" lIns="45720" tIns="91440" rIns="91440" bIns="45720" rtlCol="0" anchor="ctr"/>
          <a:lstStyle/>
          <a:p>
            <a:pPr>
              <a:lnSpc>
                <a:spcPct val="100000"/>
              </a:lnSpc>
            </a:pPr>
            <a:endParaRPr lang="en-US" sz="1600" dirty="0"/>
          </a:p>
        </p:txBody>
      </p:sp>
      <p:sp>
        <p:nvSpPr>
          <p:cNvPr id="5" name="Shape 2"/>
          <p:cNvSpPr/>
          <p:nvPr/>
        </p:nvSpPr>
        <p:spPr>
          <a:xfrm rot="16200000">
            <a:off x="3799840" y="-463550"/>
            <a:ext cx="36195" cy="5939790"/>
          </a:xfrm>
          <a:prstGeom prst="rect">
            <a:avLst/>
          </a:prstGeom>
          <a:gradFill flip="none" rotWithShape="1">
            <a:gsLst>
              <a:gs pos="0">
                <a:srgbClr val="9EBDF6">
                  <a:alpha val="0"/>
                </a:srgbClr>
              </a:gs>
              <a:gs pos="100000">
                <a:srgbClr val="1E46EB"/>
              </a:gs>
            </a:gsLst>
            <a:lin ang="16200000" scaled="1"/>
          </a:gradFill>
        </p:spPr>
        <p:txBody>
          <a:bodyPr/>
          <a:lstStyle/>
          <a:p>
            <a:endParaRPr lang="zh-CN" altLang="en-US"/>
          </a:p>
        </p:txBody>
      </p:sp>
      <p:sp>
        <p:nvSpPr>
          <p:cNvPr id="6" name="Text 3"/>
          <p:cNvSpPr/>
          <p:nvPr/>
        </p:nvSpPr>
        <p:spPr>
          <a:xfrm rot="16200000">
            <a:off x="3799840" y="-514985"/>
            <a:ext cx="36195" cy="5939790"/>
          </a:xfrm>
          <a:prstGeom prst="rect">
            <a:avLst/>
          </a:prstGeom>
          <a:noFill/>
        </p:spPr>
        <p:txBody>
          <a:bodyPr wrap="square" lIns="45720" tIns="91440" rIns="91440" bIns="45720" rtlCol="0" anchor="ctr"/>
          <a:lstStyle/>
          <a:p>
            <a:pPr>
              <a:lnSpc>
                <a:spcPct val="100000"/>
              </a:lnSpc>
            </a:pPr>
            <a:endParaRPr lang="en-US" sz="1600" dirty="0"/>
          </a:p>
        </p:txBody>
      </p:sp>
      <p:sp>
        <p:nvSpPr>
          <p:cNvPr id="7" name="Text 4"/>
          <p:cNvSpPr/>
          <p:nvPr/>
        </p:nvSpPr>
        <p:spPr>
          <a:xfrm>
            <a:off x="595630" y="525145"/>
            <a:ext cx="1003617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Introduce core dependencies in Cargo.toml</a:t>
            </a:r>
            <a:endParaRPr lang="en-US" sz="1600" dirty="0"/>
          </a:p>
        </p:txBody>
      </p:sp>
      <p:pic>
        <p:nvPicPr>
          <p:cNvPr id="8"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sp>
        <p:nvSpPr>
          <p:cNvPr id="9" name="Text 5"/>
          <p:cNvSpPr/>
          <p:nvPr/>
        </p:nvSpPr>
        <p:spPr>
          <a:xfrm>
            <a:off x="741680" y="1775460"/>
            <a:ext cx="10554970" cy="521970"/>
          </a:xfrm>
          <a:prstGeom prst="rect">
            <a:avLst/>
          </a:prstGeom>
          <a:noFill/>
        </p:spPr>
        <p:txBody>
          <a:bodyPr wrap="square" lIns="91440" tIns="45720" rIns="91440" bIns="45720" rtlCol="0" anchor="t">
            <a:spAutoFit/>
          </a:bodyPr>
          <a:lstStyle/>
          <a:p>
            <a:pPr algn="just">
              <a:lnSpc>
                <a:spcPct val="100000"/>
              </a:lnSpc>
            </a:pPr>
            <a:r>
              <a:rPr lang="en-US" altLang="zh-CN" sz="2800" b="1" dirty="0">
                <a:solidFill>
                  <a:srgbClr val="000000"/>
                </a:solidFill>
                <a:latin typeface="MiSans" pitchFamily="34" charset="-122"/>
                <a:ea typeface="MiSans" pitchFamily="34" charset="-122"/>
                <a:cs typeface="MiSans" pitchFamily="34" charset="-120"/>
              </a:rPr>
              <a:t>Add dependencies</a:t>
            </a:r>
            <a:endParaRPr lang="en-US" sz="1600" dirty="0"/>
          </a:p>
        </p:txBody>
      </p:sp>
      <p:pic>
        <p:nvPicPr>
          <p:cNvPr id="14" name="图片 13"/>
          <p:cNvPicPr>
            <a:picLocks noChangeAspect="1"/>
          </p:cNvPicPr>
          <p:nvPr/>
        </p:nvPicPr>
        <p:blipFill>
          <a:blip r:embed="rId2"/>
          <a:stretch>
            <a:fillRect/>
          </a:stretch>
        </p:blipFill>
        <p:spPr>
          <a:xfrm>
            <a:off x="741680" y="2827655"/>
            <a:ext cx="9901555" cy="3710940"/>
          </a:xfrm>
          <a:prstGeom prst="rect">
            <a:avLst/>
          </a:prstGeom>
          <a:effectLst>
            <a:glow rad="139700">
              <a:schemeClr val="accent3">
                <a:satMod val="175000"/>
                <a:alpha val="40000"/>
              </a:schemeClr>
            </a:glo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9580" y="365760"/>
            <a:ext cx="8377555" cy="1482725"/>
          </a:xfrm>
          <a:prstGeom prst="rect">
            <a:avLst/>
          </a:prstGeom>
          <a:noFill/>
        </p:spPr>
        <p:txBody>
          <a:bodyPr wrap="square" rtlCol="0">
            <a:noAutofit/>
            <a:scene3d>
              <a:camera prst="orthographicFront"/>
              <a:lightRig rig="threePt" dir="t"/>
            </a:scene3d>
          </a:bodyPr>
          <a:lstStyle/>
          <a:p>
            <a:r>
              <a:rPr lang="en-US" altLang="zh-CN" sz="3600">
                <a:solidFill>
                  <a:schemeClr val="accent1"/>
                </a:solidFill>
                <a:effectLst>
                  <a:outerShdw blurRad="38100" dist="25400" dir="5400000" algn="ctr" rotWithShape="0">
                    <a:srgbClr val="6E747A">
                      <a:alpha val="43000"/>
                      <a:alpha val="43000"/>
                    </a:srgbClr>
                  </a:outerShdw>
                </a:effectLst>
              </a:rPr>
              <a:t>HTML List Page Structure Design</a:t>
            </a:r>
            <a:endParaRPr lang="en-US" altLang="zh-CN" sz="3600">
              <a:solidFill>
                <a:schemeClr val="accent1"/>
              </a:solidFill>
              <a:effectLst>
                <a:outerShdw blurRad="38100" dist="25400" dir="5400000" algn="ctr" rotWithShape="0">
                  <a:srgbClr val="6E747A">
                    <a:alpha val="43000"/>
                    <a:alpha val="43000"/>
                  </a:srgbClr>
                </a:outerShdw>
              </a:effectLst>
            </a:endParaRPr>
          </a:p>
          <a:p>
            <a:endParaRPr lang="en-US" altLang="zh-CN" sz="3600">
              <a:solidFill>
                <a:schemeClr val="accent1"/>
              </a:solidFill>
              <a:effectLst>
                <a:outerShdw blurRad="38100" dist="25400" dir="5400000" algn="ctr" rotWithShape="0">
                  <a:srgbClr val="6E747A">
                    <a:alpha val="43000"/>
                    <a:alpha val="43000"/>
                  </a:srgbClr>
                </a:outerShdw>
              </a:effectLst>
            </a:endParaRPr>
          </a:p>
        </p:txBody>
      </p:sp>
      <p:pic>
        <p:nvPicPr>
          <p:cNvPr id="4" name="图片 3" descr="截屏2025-11-20 08.42.13"/>
          <p:cNvPicPr>
            <a:picLocks noChangeAspect="1"/>
          </p:cNvPicPr>
          <p:nvPr/>
        </p:nvPicPr>
        <p:blipFill>
          <a:blip r:embed="rId1"/>
          <a:stretch>
            <a:fillRect/>
          </a:stretch>
        </p:blipFill>
        <p:spPr>
          <a:xfrm>
            <a:off x="629920" y="1199515"/>
            <a:ext cx="11216005" cy="544258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4660265"/>
            <a:ext cx="12192635" cy="2197735"/>
          </a:xfrm>
          <a:prstGeom prst="rect">
            <a:avLst/>
          </a:prstGeom>
        </p:spPr>
      </p:pic>
      <p:sp>
        <p:nvSpPr>
          <p:cNvPr id="3" name="Text 0"/>
          <p:cNvSpPr/>
          <p:nvPr/>
        </p:nvSpPr>
        <p:spPr>
          <a:xfrm>
            <a:off x="3332163" y="3239770"/>
            <a:ext cx="5956935" cy="2308324"/>
          </a:xfrm>
          <a:prstGeom prst="rect">
            <a:avLst/>
          </a:prstGeom>
          <a:noFill/>
        </p:spPr>
        <p:txBody>
          <a:bodyPr wrap="square" lIns="91440" tIns="45720" rIns="91440" bIns="45720" rtlCol="0" anchor="t">
            <a:spAutoFit/>
          </a:bodyPr>
          <a:lstStyle/>
          <a:p>
            <a:pPr algn="ctr">
              <a:lnSpc>
                <a:spcPct val="100000"/>
              </a:lnSpc>
            </a:pPr>
            <a:r>
              <a:rPr lang="en-US" altLang="zh-CN" sz="3600" b="1" dirty="0">
                <a:solidFill>
                  <a:srgbClr val="015DBB"/>
                </a:solidFill>
                <a:latin typeface="MiSans" pitchFamily="34" charset="-122"/>
                <a:ea typeface="MiSans" pitchFamily="34" charset="-122"/>
                <a:cs typeface="MiSans" pitchFamily="34" charset="-120"/>
              </a:rPr>
              <a:t>Front-end pages and joint debugging and end-to-end verification and delivery</a:t>
            </a:r>
            <a:endParaRPr lang="zh-CN" altLang="en-US" sz="4800" b="1" dirty="0">
              <a:solidFill>
                <a:srgbClr val="015DBB"/>
              </a:solidFill>
              <a:latin typeface="MiSans" pitchFamily="34" charset="-122"/>
              <a:ea typeface="MiSans" pitchFamily="34" charset="-122"/>
              <a:cs typeface="MiSans" pitchFamily="34" charset="-120"/>
            </a:endParaRPr>
          </a:p>
        </p:txBody>
      </p:sp>
      <p:sp>
        <p:nvSpPr>
          <p:cNvPr id="4" name="Text 1"/>
          <p:cNvSpPr/>
          <p:nvPr/>
        </p:nvSpPr>
        <p:spPr>
          <a:xfrm>
            <a:off x="3332163" y="1433195"/>
            <a:ext cx="5956935" cy="1483320"/>
          </a:xfrm>
          <a:prstGeom prst="rect">
            <a:avLst/>
          </a:prstGeom>
          <a:noFill/>
        </p:spPr>
        <p:txBody>
          <a:bodyPr wrap="square" lIns="91440" tIns="45720" rIns="91440" bIns="45720" rtlCol="0" anchor="t">
            <a:spAutoFit/>
          </a:bodyPr>
          <a:lstStyle/>
          <a:p>
            <a:pPr algn="ctr">
              <a:lnSpc>
                <a:spcPct val="100000"/>
              </a:lnSpc>
            </a:pPr>
            <a:r>
              <a:rPr lang="en-US" sz="9600" b="1" dirty="0">
                <a:solidFill>
                  <a:srgbClr val="015DBB"/>
                </a:solidFill>
                <a:latin typeface="MiSans" pitchFamily="34" charset="-122"/>
                <a:ea typeface="MiSans" pitchFamily="34" charset="-122"/>
                <a:cs typeface="MiSans" pitchFamily="34" charset="-120"/>
              </a:rPr>
              <a:t>06</a:t>
            </a:r>
            <a:endParaRPr lang="en-US" sz="1600" dirty="0"/>
          </a:p>
        </p:txBody>
      </p:sp>
      <p:pic>
        <p:nvPicPr>
          <p:cNvPr id="5" name="Image 1" descr="https://kimi-img.moonshot.cn/pub/slides/slides_tmpl/image/25-09-08-12:55:40-d2v63j5nfo2stf9dk4mg.png"/>
          <p:cNvPicPr>
            <a:picLocks noChangeAspect="1"/>
          </p:cNvPicPr>
          <p:nvPr/>
        </p:nvPicPr>
        <p:blipFill>
          <a:blip r:embed="rId2"/>
          <a:srcRect t="1192" b="1192"/>
          <a:stretch>
            <a:fillRect/>
          </a:stretch>
        </p:blipFill>
        <p:spPr>
          <a:xfrm>
            <a:off x="5251133" y="1950720"/>
            <a:ext cx="2118995" cy="1132205"/>
          </a:xfrm>
          <a:prstGeom prst="rect">
            <a:avLst/>
          </a:prstGeom>
        </p:spPr>
      </p:pic>
      <p:pic>
        <p:nvPicPr>
          <p:cNvPr id="6" name="Image 2" descr="https://kimi-img.moonshot.cn/pub/slides/slides_tmpl/image/25-09-08-12:55:57-d2v63ndnfo2stf9dk540.png"/>
          <p:cNvPicPr>
            <a:picLocks noChangeAspect="1"/>
          </p:cNvPicPr>
          <p:nvPr/>
        </p:nvPicPr>
        <p:blipFill>
          <a:blip r:embed="rId3"/>
          <a:srcRect t="22162"/>
          <a:stretch>
            <a:fillRect/>
          </a:stretch>
        </p:blipFill>
        <p:spPr>
          <a:xfrm>
            <a:off x="533400" y="1191895"/>
            <a:ext cx="3402965" cy="2649220"/>
          </a:xfrm>
          <a:prstGeom prst="rect">
            <a:avLst/>
          </a:prstGeom>
        </p:spPr>
      </p:pic>
      <p:pic>
        <p:nvPicPr>
          <p:cNvPr id="7" name="Image 3" descr="https://kimi-img.moonshot.cn/pub/slides/slides_tmpl/image/25-09-08-12:55:57-d2v63ndnfo2stf9dk540.png"/>
          <p:cNvPicPr>
            <a:picLocks noChangeAspect="1"/>
          </p:cNvPicPr>
          <p:nvPr/>
        </p:nvPicPr>
        <p:blipFill>
          <a:blip r:embed="rId3">
            <a:alphaModFix amt="30000"/>
          </a:blip>
          <a:srcRect t="22162"/>
          <a:stretch>
            <a:fillRect/>
          </a:stretch>
        </p:blipFill>
        <p:spPr>
          <a:xfrm flipH="1">
            <a:off x="8581390" y="779780"/>
            <a:ext cx="3402965" cy="264922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41-d2v63jdnfo2stf9dk4q0.png"/>
          <p:cNvPicPr>
            <a:picLocks noChangeAspect="1"/>
          </p:cNvPicPr>
          <p:nvPr/>
        </p:nvPicPr>
        <p:blipFill>
          <a:blip r:embed="rId1"/>
          <a:stretch>
            <a:fillRect/>
          </a:stretch>
        </p:blipFill>
        <p:spPr>
          <a:xfrm>
            <a:off x="0" y="6144260"/>
            <a:ext cx="12192635" cy="713740"/>
          </a:xfrm>
          <a:prstGeom prst="rect">
            <a:avLst/>
          </a:prstGeom>
        </p:spPr>
      </p:pic>
      <p:pic>
        <p:nvPicPr>
          <p:cNvPr id="3" name="Image 1" descr="https://kimi-img.moonshot.cn/pub/slides/slides_tmpl/image/25-09-08-12:55:41-d2v63jdnfo2stf9dk4r0.png"/>
          <p:cNvPicPr>
            <a:picLocks noChangeAspect="1"/>
          </p:cNvPicPr>
          <p:nvPr/>
        </p:nvPicPr>
        <p:blipFill>
          <a:blip r:embed="rId2"/>
          <a:stretch>
            <a:fillRect/>
          </a:stretch>
        </p:blipFill>
        <p:spPr>
          <a:xfrm>
            <a:off x="708025" y="1550035"/>
            <a:ext cx="10783570" cy="4397375"/>
          </a:xfrm>
          <a:prstGeom prst="rect">
            <a:avLst/>
          </a:prstGeom>
        </p:spPr>
      </p:pic>
      <p:sp>
        <p:nvSpPr>
          <p:cNvPr id="4" name="Text 0"/>
          <p:cNvSpPr/>
          <p:nvPr/>
        </p:nvSpPr>
        <p:spPr>
          <a:xfrm>
            <a:off x="595630" y="487045"/>
            <a:ext cx="11160125" cy="646331"/>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Static file routing mounts</a:t>
            </a:r>
            <a:endParaRPr lang="en-US" sz="1600" dirty="0"/>
          </a:p>
        </p:txBody>
      </p:sp>
      <p:pic>
        <p:nvPicPr>
          <p:cNvPr id="5" name="Image 2" descr="https://kimi-img.moonshot.cn/pub/slides/slides_tmpl/image/25-09-08-12:56:26-d2v63ulnfo2stf9dk5f0.jpeg"/>
          <p:cNvPicPr>
            <a:picLocks noChangeAspect="1"/>
          </p:cNvPicPr>
          <p:nvPr/>
        </p:nvPicPr>
        <p:blipFill>
          <a:blip r:embed="rId3"/>
          <a:srcRect l="6293" r="6293"/>
          <a:stretch>
            <a:fillRect/>
          </a:stretch>
        </p:blipFill>
        <p:spPr>
          <a:xfrm>
            <a:off x="6533832" y="1972943"/>
            <a:ext cx="4456430" cy="3400425"/>
          </a:xfrm>
          <a:prstGeom prst="snip1Rect">
            <a:avLst>
              <a:gd name="adj" fmla="val 16667"/>
            </a:avLst>
          </a:prstGeom>
        </p:spPr>
      </p:pic>
      <p:pic>
        <p:nvPicPr>
          <p:cNvPr id="6" name="Image 3" descr="https://kimi-img.moonshot.cn/pub/slides/slides_tmpl/image/25-09-08-12:55:42-d2v63jlnfo2stf9dk4rg.png"/>
          <p:cNvPicPr>
            <a:picLocks noChangeAspect="1"/>
          </p:cNvPicPr>
          <p:nvPr/>
        </p:nvPicPr>
        <p:blipFill>
          <a:blip r:embed="rId4"/>
          <a:stretch>
            <a:fillRect/>
          </a:stretch>
        </p:blipFill>
        <p:spPr>
          <a:xfrm>
            <a:off x="15240" y="487045"/>
            <a:ext cx="579755" cy="652145"/>
          </a:xfrm>
          <a:prstGeom prst="rect">
            <a:avLst/>
          </a:prstGeom>
        </p:spPr>
      </p:pic>
      <p:sp>
        <p:nvSpPr>
          <p:cNvPr id="7" name="Text 1"/>
          <p:cNvSpPr/>
          <p:nvPr/>
        </p:nvSpPr>
        <p:spPr>
          <a:xfrm>
            <a:off x="1176655" y="2404745"/>
            <a:ext cx="4855845" cy="523220"/>
          </a:xfrm>
          <a:prstGeom prst="rect">
            <a:avLst/>
          </a:prstGeom>
          <a:noFill/>
        </p:spPr>
        <p:txBody>
          <a:bodyPr wrap="square" lIns="91440" tIns="45720" rIns="91440" bIns="45720" rtlCol="0" anchor="t">
            <a:spAutoFit/>
          </a:bodyPr>
          <a:lstStyle/>
          <a:p>
            <a:pPr algn="ctr">
              <a:lnSpc>
                <a:spcPct val="100000"/>
              </a:lnSpc>
            </a:pPr>
            <a:r>
              <a:rPr lang="en-US" sz="2800" b="1" dirty="0">
                <a:solidFill>
                  <a:srgbClr val="000000"/>
                </a:solidFill>
                <a:latin typeface="MiSans" pitchFamily="34" charset="-122"/>
                <a:ea typeface="MiSans" pitchFamily="34" charset="-122"/>
                <a:cs typeface="MiSans" pitchFamily="34" charset="-120"/>
              </a:rPr>
              <a:t>Routing configuration</a:t>
            </a:r>
            <a:endParaRPr lang="en-US" sz="1600" dirty="0"/>
          </a:p>
        </p:txBody>
      </p:sp>
      <p:sp>
        <p:nvSpPr>
          <p:cNvPr id="8" name="Text 2"/>
          <p:cNvSpPr/>
          <p:nvPr/>
        </p:nvSpPr>
        <p:spPr>
          <a:xfrm>
            <a:off x="1176655" y="2969895"/>
            <a:ext cx="4855845" cy="1503168"/>
          </a:xfrm>
          <a:prstGeom prst="rect">
            <a:avLst/>
          </a:prstGeom>
          <a:noFill/>
        </p:spPr>
        <p:txBody>
          <a:bodyPr wrap="square" lIns="91440" tIns="45720" rIns="91440" bIns="45720" rtlCol="0" anchor="t">
            <a:spAutoFit/>
          </a:bodyPr>
          <a:lstStyle/>
          <a:p>
            <a:pPr algn="just">
              <a:lnSpc>
                <a:spcPct val="130000"/>
              </a:lnSpc>
            </a:pPr>
            <a:r>
              <a:rPr lang="en-US" dirty="0">
                <a:solidFill>
                  <a:srgbClr val="404040"/>
                </a:solidFill>
                <a:latin typeface="MiSans" pitchFamily="34" charset="-122"/>
                <a:ea typeface="MiSans" pitchFamily="34" charset="-122"/>
                <a:cs typeface="MiSans" pitchFamily="34" charset="-120"/>
              </a:rPr>
              <a:t>Configure static file routing in </a:t>
            </a:r>
            <a:r>
              <a:rPr lang="en-US" dirty="0" err="1">
                <a:solidFill>
                  <a:srgbClr val="404040"/>
                </a:solidFill>
                <a:latin typeface="MiSans" pitchFamily="34" charset="-122"/>
                <a:ea typeface="MiSans" pitchFamily="34" charset="-122"/>
                <a:cs typeface="MiSans" pitchFamily="34" charset="-120"/>
              </a:rPr>
              <a:t>Actix</a:t>
            </a:r>
            <a:r>
              <a:rPr lang="en-US" dirty="0">
                <a:solidFill>
                  <a:srgbClr val="404040"/>
                </a:solidFill>
                <a:latin typeface="MiSans" pitchFamily="34" charset="-122"/>
                <a:ea typeface="MiSans" pitchFamily="34" charset="-122"/>
                <a:cs typeface="MiSans" pitchFamily="34" charset="-120"/>
              </a:rPr>
              <a:t>-web service to map local static directories to /static prefixes to facilitate browsers to directly access HTML and JS files.</a:t>
            </a:r>
            <a:endParaRPr lang="en-US" sz="1600" dirty="0"/>
          </a:p>
        </p:txBody>
      </p:sp>
      <p:pic>
        <p:nvPicPr>
          <p:cNvPr id="10" name="图片 9"/>
          <p:cNvPicPr>
            <a:picLocks noChangeAspect="1"/>
          </p:cNvPicPr>
          <p:nvPr/>
        </p:nvPicPr>
        <p:blipFill>
          <a:blip r:embed="rId5"/>
          <a:stretch>
            <a:fillRect/>
          </a:stretch>
        </p:blipFill>
        <p:spPr>
          <a:xfrm>
            <a:off x="1176655" y="4171632"/>
            <a:ext cx="4984805" cy="846639"/>
          </a:xfrm>
          <a:prstGeom prst="rect">
            <a:avLst/>
          </a:prstGeom>
        </p:spPr>
      </p:pic>
      <p:pic>
        <p:nvPicPr>
          <p:cNvPr id="12" name="图片 11"/>
          <p:cNvPicPr>
            <a:picLocks noChangeAspect="1"/>
          </p:cNvPicPr>
          <p:nvPr/>
        </p:nvPicPr>
        <p:blipFill>
          <a:blip r:embed="rId6"/>
          <a:stretch>
            <a:fillRect/>
          </a:stretch>
        </p:blipFill>
        <p:spPr>
          <a:xfrm>
            <a:off x="1176655" y="5101868"/>
            <a:ext cx="8354591" cy="54300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5:55-d2v63mtnfo2stf9dk52g.jpeg"/>
          <p:cNvPicPr>
            <a:picLocks noChangeAspect="1"/>
          </p:cNvPicPr>
          <p:nvPr/>
        </p:nvPicPr>
        <p:blipFill>
          <a:blip r:embed="rId1"/>
          <a:srcRect l="29542" r="29542"/>
          <a:stretch>
            <a:fillRect/>
          </a:stretch>
        </p:blipFill>
        <p:spPr>
          <a:xfrm>
            <a:off x="7973695" y="0"/>
            <a:ext cx="4218305" cy="6875145"/>
          </a:xfrm>
          <a:prstGeom prst="rect">
            <a:avLst/>
          </a:prstGeom>
        </p:spPr>
      </p:pic>
      <p:sp>
        <p:nvSpPr>
          <p:cNvPr id="3" name="Shape 0"/>
          <p:cNvSpPr/>
          <p:nvPr/>
        </p:nvSpPr>
        <p:spPr>
          <a:xfrm>
            <a:off x="805180" y="3684270"/>
            <a:ext cx="7791450" cy="2379980"/>
          </a:xfrm>
          <a:prstGeom prst="rect">
            <a:avLst/>
          </a:prstGeom>
          <a:solidFill>
            <a:srgbClr val="015DBB"/>
          </a:solidFill>
          <a:ln w="19050">
            <a:solidFill>
              <a:srgbClr val="1E46EB"/>
            </a:solidFill>
            <a:prstDash val="solid"/>
          </a:ln>
        </p:spPr>
        <p:txBody>
          <a:bodyPr/>
          <a:lstStyle/>
          <a:p>
            <a:endParaRPr lang="zh-CN" altLang="en-US"/>
          </a:p>
        </p:txBody>
      </p:sp>
      <p:sp>
        <p:nvSpPr>
          <p:cNvPr id="4" name="Text 1"/>
          <p:cNvSpPr/>
          <p:nvPr/>
        </p:nvSpPr>
        <p:spPr>
          <a:xfrm>
            <a:off x="805180" y="3684270"/>
            <a:ext cx="7791450" cy="2379980"/>
          </a:xfrm>
          <a:prstGeom prst="rect">
            <a:avLst/>
          </a:prstGeom>
          <a:noFill/>
        </p:spPr>
        <p:txBody>
          <a:bodyPr wrap="square" lIns="45720" tIns="91440" rIns="91440" bIns="45720" rtlCol="0" anchor="ctr"/>
          <a:lstStyle/>
          <a:p>
            <a:pPr>
              <a:lnSpc>
                <a:spcPct val="100000"/>
              </a:lnSpc>
            </a:pPr>
            <a:endParaRPr lang="en-US" sz="1600" dirty="0"/>
          </a:p>
        </p:txBody>
      </p:sp>
      <p:sp>
        <p:nvSpPr>
          <p:cNvPr id="5" name="Text 2"/>
          <p:cNvSpPr/>
          <p:nvPr/>
        </p:nvSpPr>
        <p:spPr>
          <a:xfrm>
            <a:off x="595630" y="525145"/>
            <a:ext cx="7004685" cy="1200329"/>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Cross-domain response header processing</a:t>
            </a:r>
            <a:endParaRPr lang="en-US" sz="1600" dirty="0"/>
          </a:p>
        </p:txBody>
      </p:sp>
      <p:pic>
        <p:nvPicPr>
          <p:cNvPr id="6" name="Image 1"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sp>
        <p:nvSpPr>
          <p:cNvPr id="7" name="Text 3"/>
          <p:cNvSpPr/>
          <p:nvPr/>
        </p:nvSpPr>
        <p:spPr>
          <a:xfrm>
            <a:off x="1173822" y="1544320"/>
            <a:ext cx="6261052" cy="461665"/>
          </a:xfrm>
          <a:prstGeom prst="rect">
            <a:avLst/>
          </a:prstGeom>
          <a:noFill/>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122"/>
                <a:ea typeface="MiSans" pitchFamily="34" charset="-122"/>
                <a:cs typeface="MiSans" pitchFamily="34" charset="-120"/>
              </a:rPr>
              <a:t>Cross-domain issues</a:t>
            </a:r>
            <a:endParaRPr lang="en-US" sz="1600" dirty="0"/>
          </a:p>
        </p:txBody>
      </p:sp>
      <p:sp>
        <p:nvSpPr>
          <p:cNvPr id="8" name="Text 4"/>
          <p:cNvSpPr/>
          <p:nvPr/>
        </p:nvSpPr>
        <p:spPr>
          <a:xfrm>
            <a:off x="1172845" y="2029460"/>
            <a:ext cx="6263005" cy="749308"/>
          </a:xfrm>
          <a:prstGeom prst="rect">
            <a:avLst/>
          </a:prstGeom>
          <a:noFill/>
        </p:spPr>
        <p:txBody>
          <a:bodyPr wrap="square" lIns="91440" tIns="45720" rIns="91440" bIns="45720" rtlCol="0" anchor="t">
            <a:spAutoFit/>
          </a:bodyPr>
          <a:lstStyle/>
          <a:p>
            <a:pPr algn="just">
              <a:lnSpc>
                <a:spcPct val="140000"/>
              </a:lnSpc>
            </a:pPr>
            <a:r>
              <a:rPr lang="en-US" sz="1600" dirty="0">
                <a:solidFill>
                  <a:srgbClr val="404040"/>
                </a:solidFill>
                <a:latin typeface="MiSans" pitchFamily="34" charset="-122"/>
                <a:ea typeface="MiSans" pitchFamily="34" charset="-122"/>
                <a:cs typeface="MiSans" pitchFamily="34" charset="-120"/>
              </a:rPr>
              <a:t>Add Access-Control-Allow-Origin:* to the response header to allow local file protocol or cross-port debugging.</a:t>
            </a:r>
            <a:endParaRPr lang="en-US" sz="1600" dirty="0"/>
          </a:p>
        </p:txBody>
      </p:sp>
      <p:sp>
        <p:nvSpPr>
          <p:cNvPr id="9" name="Text 5"/>
          <p:cNvSpPr/>
          <p:nvPr/>
        </p:nvSpPr>
        <p:spPr>
          <a:xfrm>
            <a:off x="1173943" y="3893820"/>
            <a:ext cx="7041223" cy="461665"/>
          </a:xfrm>
          <a:prstGeom prst="rect">
            <a:avLst/>
          </a:prstGeom>
          <a:noFill/>
        </p:spPr>
        <p:txBody>
          <a:bodyPr wrap="square" lIns="91440" tIns="45720" rIns="91440" bIns="45720" rtlCol="0" anchor="t">
            <a:spAutoFit/>
          </a:bodyPr>
          <a:lstStyle/>
          <a:p>
            <a:pPr algn="just">
              <a:lnSpc>
                <a:spcPct val="100000"/>
              </a:lnSpc>
            </a:pPr>
            <a:r>
              <a:rPr lang="en-US" sz="2400" b="1" dirty="0">
                <a:solidFill>
                  <a:srgbClr val="FFFFFF"/>
                </a:solidFill>
                <a:latin typeface="MiSans" pitchFamily="34" charset="-122"/>
                <a:ea typeface="MiSans" pitchFamily="34" charset="-122"/>
                <a:cs typeface="MiSans" pitchFamily="34" charset="-120"/>
              </a:rPr>
              <a:t>Workaround</a:t>
            </a:r>
            <a:endParaRPr lang="en-US" sz="1600" dirty="0"/>
          </a:p>
        </p:txBody>
      </p:sp>
      <p:sp>
        <p:nvSpPr>
          <p:cNvPr id="10" name="Text 6"/>
          <p:cNvSpPr/>
          <p:nvPr/>
        </p:nvSpPr>
        <p:spPr>
          <a:xfrm>
            <a:off x="1172845" y="4378960"/>
            <a:ext cx="7043420" cy="749308"/>
          </a:xfrm>
          <a:prstGeom prst="rect">
            <a:avLst/>
          </a:prstGeom>
          <a:noFill/>
        </p:spPr>
        <p:txBody>
          <a:bodyPr wrap="square" lIns="91440" tIns="45720" rIns="91440" bIns="45720" rtlCol="0" anchor="t">
            <a:spAutoFit/>
          </a:bodyPr>
          <a:lstStyle/>
          <a:p>
            <a:pPr algn="just">
              <a:lnSpc>
                <a:spcPct val="140000"/>
              </a:lnSpc>
            </a:pPr>
            <a:r>
              <a:rPr lang="en-US" sz="1600" dirty="0">
                <a:solidFill>
                  <a:srgbClr val="FFFFFF"/>
                </a:solidFill>
                <a:latin typeface="MiSans" pitchFamily="34" charset="-122"/>
                <a:ea typeface="MiSans" pitchFamily="34" charset="-122"/>
                <a:cs typeface="MiSans" pitchFamily="34" charset="-120"/>
              </a:rPr>
              <a:t>Ensure that the front-end and back-end joint debugging will not be blocked by the browser due to cross-domain issues.</a:t>
            </a:r>
            <a:endParaRPr lang="en-US" sz="1600" dirty="0"/>
          </a:p>
        </p:txBody>
      </p:sp>
      <p:pic>
        <p:nvPicPr>
          <p:cNvPr id="12" name="图片 11"/>
          <p:cNvPicPr>
            <a:picLocks noChangeAspect="1"/>
          </p:cNvPicPr>
          <p:nvPr/>
        </p:nvPicPr>
        <p:blipFill>
          <a:blip r:embed="rId3"/>
          <a:stretch>
            <a:fillRect/>
          </a:stretch>
        </p:blipFill>
        <p:spPr>
          <a:xfrm>
            <a:off x="2892278" y="2766542"/>
            <a:ext cx="6632210" cy="123506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8-12:56:04-d2v63p5nfo2stf9dk590.png"/>
          <p:cNvPicPr>
            <a:picLocks noChangeAspect="1"/>
          </p:cNvPicPr>
          <p:nvPr/>
        </p:nvPicPr>
        <p:blipFill>
          <a:blip r:embed="rId1"/>
          <a:stretch>
            <a:fillRect/>
          </a:stretch>
        </p:blipFill>
        <p:spPr>
          <a:xfrm>
            <a:off x="8054975" y="1662430"/>
            <a:ext cx="3255010" cy="4438015"/>
          </a:xfrm>
          <a:prstGeom prst="rect">
            <a:avLst/>
          </a:prstGeom>
        </p:spPr>
      </p:pic>
      <p:pic>
        <p:nvPicPr>
          <p:cNvPr id="3" name="Image 1" descr="https://kimi-img.moonshot.cn/pub/slides/slides_tmpl/image/25-09-08-12:56:04-d2v63p5nfo2stf9dk590.png"/>
          <p:cNvPicPr>
            <a:picLocks noChangeAspect="1"/>
          </p:cNvPicPr>
          <p:nvPr/>
        </p:nvPicPr>
        <p:blipFill>
          <a:blip r:embed="rId1"/>
          <a:stretch>
            <a:fillRect/>
          </a:stretch>
        </p:blipFill>
        <p:spPr>
          <a:xfrm>
            <a:off x="4449445" y="1651000"/>
            <a:ext cx="3255010" cy="4438015"/>
          </a:xfrm>
          <a:prstGeom prst="rect">
            <a:avLst/>
          </a:prstGeom>
        </p:spPr>
      </p:pic>
      <p:pic>
        <p:nvPicPr>
          <p:cNvPr id="4" name="Image 2" descr="https://kimi-img.moonshot.cn/pub/slides/slides_tmpl/image/25-09-08-12:56:04-d2v63p5nfo2stf9dk590.png"/>
          <p:cNvPicPr>
            <a:picLocks noChangeAspect="1"/>
          </p:cNvPicPr>
          <p:nvPr/>
        </p:nvPicPr>
        <p:blipFill>
          <a:blip r:embed="rId1"/>
          <a:stretch>
            <a:fillRect/>
          </a:stretch>
        </p:blipFill>
        <p:spPr>
          <a:xfrm>
            <a:off x="855980" y="1662430"/>
            <a:ext cx="3255010" cy="4438015"/>
          </a:xfrm>
          <a:prstGeom prst="rect">
            <a:avLst/>
          </a:prstGeom>
        </p:spPr>
      </p:pic>
      <p:sp>
        <p:nvSpPr>
          <p:cNvPr id="5" name="Shape 0"/>
          <p:cNvSpPr/>
          <p:nvPr/>
        </p:nvSpPr>
        <p:spPr>
          <a:xfrm>
            <a:off x="1943100" y="1852930"/>
            <a:ext cx="1071880" cy="1072515"/>
          </a:xfrm>
          <a:prstGeom prst="ellipse">
            <a:avLst/>
          </a:prstGeom>
          <a:solidFill>
            <a:srgbClr val="015DBB"/>
          </a:solidFill>
        </p:spPr>
        <p:txBody>
          <a:bodyPr/>
          <a:lstStyle/>
          <a:p>
            <a:endParaRPr lang="zh-CN" altLang="en-US"/>
          </a:p>
        </p:txBody>
      </p:sp>
      <p:sp>
        <p:nvSpPr>
          <p:cNvPr id="6" name="Text 1"/>
          <p:cNvSpPr/>
          <p:nvPr/>
        </p:nvSpPr>
        <p:spPr>
          <a:xfrm>
            <a:off x="194310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7" name="Shape 2"/>
          <p:cNvSpPr/>
          <p:nvPr/>
        </p:nvSpPr>
        <p:spPr>
          <a:xfrm>
            <a:off x="5540375" y="1852930"/>
            <a:ext cx="1071880" cy="1072515"/>
          </a:xfrm>
          <a:prstGeom prst="ellipse">
            <a:avLst/>
          </a:prstGeom>
          <a:solidFill>
            <a:srgbClr val="015DBB"/>
          </a:solidFill>
        </p:spPr>
        <p:txBody>
          <a:bodyPr/>
          <a:lstStyle/>
          <a:p>
            <a:endParaRPr lang="zh-CN" altLang="en-US"/>
          </a:p>
        </p:txBody>
      </p:sp>
      <p:sp>
        <p:nvSpPr>
          <p:cNvPr id="8" name="Text 3"/>
          <p:cNvSpPr/>
          <p:nvPr/>
        </p:nvSpPr>
        <p:spPr>
          <a:xfrm>
            <a:off x="5540375"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9" name="Shape 4"/>
          <p:cNvSpPr/>
          <p:nvPr/>
        </p:nvSpPr>
        <p:spPr>
          <a:xfrm>
            <a:off x="9137650" y="1852930"/>
            <a:ext cx="1071880" cy="1072515"/>
          </a:xfrm>
          <a:prstGeom prst="ellipse">
            <a:avLst/>
          </a:prstGeom>
          <a:solidFill>
            <a:srgbClr val="015DBB"/>
          </a:solidFill>
        </p:spPr>
        <p:txBody>
          <a:bodyPr/>
          <a:lstStyle/>
          <a:p>
            <a:endParaRPr lang="zh-CN" altLang="en-US"/>
          </a:p>
        </p:txBody>
      </p:sp>
      <p:sp>
        <p:nvSpPr>
          <p:cNvPr id="10" name="Text 5"/>
          <p:cNvSpPr/>
          <p:nvPr/>
        </p:nvSpPr>
        <p:spPr>
          <a:xfrm>
            <a:off x="9137650" y="1852930"/>
            <a:ext cx="1071880" cy="1072515"/>
          </a:xfrm>
          <a:prstGeom prst="rect">
            <a:avLst/>
          </a:prstGeom>
          <a:noFill/>
        </p:spPr>
        <p:txBody>
          <a:bodyPr wrap="square" lIns="45720" tIns="91440" rIns="91440" bIns="45720" rtlCol="0" anchor="ctr"/>
          <a:lstStyle/>
          <a:p>
            <a:pPr>
              <a:lnSpc>
                <a:spcPct val="100000"/>
              </a:lnSpc>
            </a:pPr>
            <a:endParaRPr lang="en-US" sz="1600" dirty="0"/>
          </a:p>
        </p:txBody>
      </p:sp>
      <p:sp>
        <p:nvSpPr>
          <p:cNvPr id="11" name="Text 6"/>
          <p:cNvSpPr/>
          <p:nvPr/>
        </p:nvSpPr>
        <p:spPr>
          <a:xfrm>
            <a:off x="595630" y="525145"/>
            <a:ext cx="7004685" cy="646331"/>
          </a:xfrm>
          <a:prstGeom prst="rect">
            <a:avLst/>
          </a:prstGeom>
          <a:noFill/>
        </p:spPr>
        <p:txBody>
          <a:bodyPr wrap="square" lIns="91440" tIns="45720" rIns="91440" bIns="45720" rtlCol="0" anchor="t">
            <a:spAutoFit/>
          </a:bodyPr>
          <a:lstStyle/>
          <a:p>
            <a:pPr>
              <a:lnSpc>
                <a:spcPct val="100000"/>
              </a:lnSpc>
            </a:pPr>
            <a:r>
              <a:rPr lang="en-US" sz="3600" b="1" dirty="0">
                <a:solidFill>
                  <a:srgbClr val="015DBB"/>
                </a:solidFill>
                <a:latin typeface="MiSans" pitchFamily="34" charset="-122"/>
                <a:ea typeface="MiSans" pitchFamily="34" charset="-122"/>
                <a:cs typeface="MiSans" pitchFamily="34" charset="-120"/>
              </a:rPr>
              <a:t>test_full_flow.sh scripting</a:t>
            </a:r>
            <a:endParaRPr lang="en-US" sz="1600" dirty="0"/>
          </a:p>
        </p:txBody>
      </p:sp>
      <p:pic>
        <p:nvPicPr>
          <p:cNvPr id="12" name="Image 3" descr="https://kimi-img.moonshot.cn/pub/slides/slides_tmpl/image/25-09-08-12:55:42-d2v63jlnfo2stf9dk4rg.png"/>
          <p:cNvPicPr>
            <a:picLocks noChangeAspect="1"/>
          </p:cNvPicPr>
          <p:nvPr/>
        </p:nvPicPr>
        <p:blipFill>
          <a:blip r:embed="rId2"/>
          <a:stretch>
            <a:fillRect/>
          </a:stretch>
        </p:blipFill>
        <p:spPr>
          <a:xfrm>
            <a:off x="15240" y="487045"/>
            <a:ext cx="579755" cy="652145"/>
          </a:xfrm>
          <a:prstGeom prst="rect">
            <a:avLst/>
          </a:prstGeom>
        </p:spPr>
      </p:pic>
      <p:sp>
        <p:nvSpPr>
          <p:cNvPr id="13" name="Text 7"/>
          <p:cNvSpPr/>
          <p:nvPr/>
        </p:nvSpPr>
        <p:spPr>
          <a:xfrm>
            <a:off x="8363585" y="1651000"/>
            <a:ext cx="4064000" cy="174625"/>
          </a:xfrm>
          <a:prstGeom prst="rect">
            <a:avLst/>
          </a:prstGeom>
          <a:noFill/>
        </p:spPr>
        <p:txBody>
          <a:bodyPr wrap="square" lIns="91440" tIns="45720" rIns="91440" bIns="45720" rtlCol="0" anchor="t">
            <a:spAutoFit/>
          </a:bodyPr>
          <a:lstStyle/>
          <a:p>
            <a:pPr>
              <a:lnSpc>
                <a:spcPct val="100000"/>
              </a:lnSpc>
            </a:pPr>
            <a:r>
              <a:rPr lang="en-US" sz="1800" dirty="0">
                <a:solidFill>
                  <a:srgbClr val="000000"/>
                </a:solidFill>
                <a:latin typeface="MiSans" pitchFamily="34" charset="-122"/>
                <a:ea typeface="MiSans" pitchFamily="34" charset="-122"/>
                <a:cs typeface="MiSans" pitchFamily="34" charset="-120"/>
              </a:rPr>
              <a:t> </a:t>
            </a:r>
            <a:endParaRPr lang="en-US" sz="1600" dirty="0"/>
          </a:p>
        </p:txBody>
      </p:sp>
      <p:sp>
        <p:nvSpPr>
          <p:cNvPr id="14" name="Text 8"/>
          <p:cNvSpPr/>
          <p:nvPr/>
        </p:nvSpPr>
        <p:spPr>
          <a:xfrm>
            <a:off x="1982590" y="2076518"/>
            <a:ext cx="993526" cy="562570"/>
          </a:xfrm>
          <a:prstGeom prst="rect">
            <a:avLst/>
          </a:prstGeom>
          <a:noFill/>
        </p:spPr>
        <p:txBody>
          <a:bodyPr wrap="square" lIns="91440" tIns="45720" rIns="91440" bIns="45720" rtlCol="0" anchor="t">
            <a:spAutoFit/>
          </a:bodyPr>
          <a:lstStyle/>
          <a:p>
            <a:pPr algn="ctr">
              <a:lnSpc>
                <a:spcPct val="100000"/>
              </a:lnSpc>
            </a:pPr>
            <a:r>
              <a:rPr lang="en-US" sz="3600" b="1" dirty="0">
                <a:solidFill>
                  <a:srgbClr val="FFFFFF"/>
                </a:solidFill>
                <a:latin typeface="MiSans" pitchFamily="34" charset="-122"/>
                <a:ea typeface="MiSans" pitchFamily="34" charset="-122"/>
                <a:cs typeface="MiSans" pitchFamily="34" charset="-120"/>
              </a:rPr>
              <a:t>01</a:t>
            </a:r>
            <a:endParaRPr lang="en-US" sz="1600" dirty="0"/>
          </a:p>
        </p:txBody>
      </p:sp>
      <p:sp>
        <p:nvSpPr>
          <p:cNvPr id="15" name="Text 9"/>
          <p:cNvSpPr/>
          <p:nvPr/>
        </p:nvSpPr>
        <p:spPr>
          <a:xfrm>
            <a:off x="1106170" y="3067685"/>
            <a:ext cx="2746375" cy="369332"/>
          </a:xfrm>
          <a:prstGeom prst="rect">
            <a:avLst/>
          </a:prstGeom>
          <a:noFill/>
        </p:spPr>
        <p:txBody>
          <a:bodyPr wrap="square" lIns="91440" tIns="45720" rIns="91440" bIns="45720" rtlCol="0" anchor="t">
            <a:spAutoFit/>
          </a:bodyPr>
          <a:lstStyle/>
          <a:p>
            <a:pPr algn="just">
              <a:lnSpc>
                <a:spcPct val="100000"/>
              </a:lnSpc>
            </a:pPr>
            <a:r>
              <a:rPr lang="en-US" b="1" dirty="0">
                <a:solidFill>
                  <a:srgbClr val="000000"/>
                </a:solidFill>
                <a:latin typeface="MiSans" pitchFamily="34" charset="-122"/>
                <a:ea typeface="MiSans" pitchFamily="34" charset="-122"/>
                <a:cs typeface="MiSans" pitchFamily="34" charset="-120"/>
              </a:rPr>
              <a:t>Script orchestration</a:t>
            </a:r>
            <a:endParaRPr lang="en-US" sz="1600" dirty="0"/>
          </a:p>
        </p:txBody>
      </p:sp>
      <p:sp>
        <p:nvSpPr>
          <p:cNvPr id="16" name="Text 10"/>
          <p:cNvSpPr/>
          <p:nvPr/>
        </p:nvSpPr>
        <p:spPr>
          <a:xfrm>
            <a:off x="1025963" y="3436601"/>
            <a:ext cx="2906154" cy="1469761"/>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Write test_full_flow.sh script and call the create, up, status, and down commands in order, and assert success through the exit code at each step.</a:t>
            </a:r>
            <a:endParaRPr lang="en-US" sz="1600" dirty="0"/>
          </a:p>
        </p:txBody>
      </p:sp>
      <p:sp>
        <p:nvSpPr>
          <p:cNvPr id="17" name="Text 11"/>
          <p:cNvSpPr/>
          <p:nvPr/>
        </p:nvSpPr>
        <p:spPr>
          <a:xfrm>
            <a:off x="5579865" y="2076518"/>
            <a:ext cx="993526" cy="562570"/>
          </a:xfrm>
          <a:prstGeom prst="rect">
            <a:avLst/>
          </a:prstGeom>
          <a:noFill/>
        </p:spPr>
        <p:txBody>
          <a:bodyPr wrap="square" lIns="91440" tIns="45720" rIns="91440" bIns="45720" rtlCol="0" anchor="t">
            <a:spAutoFit/>
          </a:bodyPr>
          <a:lstStyle/>
          <a:p>
            <a:pPr algn="ctr">
              <a:lnSpc>
                <a:spcPct val="100000"/>
              </a:lnSpc>
            </a:pPr>
            <a:r>
              <a:rPr lang="en-US" sz="3600" b="1" dirty="0">
                <a:solidFill>
                  <a:srgbClr val="FFFFFF"/>
                </a:solidFill>
                <a:latin typeface="MiSans" pitchFamily="34" charset="-122"/>
                <a:ea typeface="MiSans" pitchFamily="34" charset="-122"/>
                <a:cs typeface="MiSans" pitchFamily="34" charset="-120"/>
              </a:rPr>
              <a:t>02</a:t>
            </a:r>
            <a:endParaRPr lang="en-US" sz="1600" dirty="0"/>
          </a:p>
        </p:txBody>
      </p:sp>
      <p:sp>
        <p:nvSpPr>
          <p:cNvPr id="18" name="Text 12"/>
          <p:cNvSpPr/>
          <p:nvPr/>
        </p:nvSpPr>
        <p:spPr>
          <a:xfrm>
            <a:off x="4703445" y="3067685"/>
            <a:ext cx="2746375" cy="368300"/>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Key Point Verification</a:t>
            </a:r>
            <a:endParaRPr lang="en-US" sz="1800" b="1" dirty="0">
              <a:solidFill>
                <a:srgbClr val="000000"/>
              </a:solidFill>
              <a:latin typeface="MiSans" pitchFamily="34" charset="-122"/>
              <a:ea typeface="MiSans" pitchFamily="34" charset="-122"/>
              <a:cs typeface="MiSans" pitchFamily="34" charset="-120"/>
            </a:endParaRPr>
          </a:p>
        </p:txBody>
      </p:sp>
      <p:sp>
        <p:nvSpPr>
          <p:cNvPr id="19" name="Text 13"/>
          <p:cNvSpPr/>
          <p:nvPr/>
        </p:nvSpPr>
        <p:spPr>
          <a:xfrm>
            <a:off x="4703445" y="3437017"/>
            <a:ext cx="2746375" cy="1469761"/>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Use </a:t>
            </a:r>
            <a:r>
              <a:rPr lang="en-US" sz="1400" dirty="0" err="1">
                <a:solidFill>
                  <a:srgbClr val="404040"/>
                </a:solidFill>
                <a:latin typeface="MiSans" pitchFamily="34" charset="-122"/>
                <a:ea typeface="MiSans" pitchFamily="34" charset="-122"/>
                <a:cs typeface="MiSans" pitchFamily="34" charset="-120"/>
              </a:rPr>
              <a:t>cURL</a:t>
            </a:r>
            <a:r>
              <a:rPr lang="en-US" sz="1400" dirty="0">
                <a:solidFill>
                  <a:srgbClr val="404040"/>
                </a:solidFill>
                <a:latin typeface="MiSans" pitchFamily="34" charset="-122"/>
                <a:ea typeface="MiSans" pitchFamily="34" charset="-122"/>
                <a:cs typeface="MiSans" pitchFamily="34" charset="-120"/>
              </a:rPr>
              <a:t> to access the status API to confirm key nodes such as SQL generation, table creation success, and disappearance after rollback.</a:t>
            </a:r>
            <a:endParaRPr lang="en-US" sz="1600" dirty="0"/>
          </a:p>
        </p:txBody>
      </p:sp>
      <p:sp>
        <p:nvSpPr>
          <p:cNvPr id="20" name="Text 14"/>
          <p:cNvSpPr/>
          <p:nvPr/>
        </p:nvSpPr>
        <p:spPr>
          <a:xfrm>
            <a:off x="9177140" y="2076518"/>
            <a:ext cx="993526" cy="562570"/>
          </a:xfrm>
          <a:prstGeom prst="rect">
            <a:avLst/>
          </a:prstGeom>
          <a:noFill/>
        </p:spPr>
        <p:txBody>
          <a:bodyPr wrap="square" lIns="91440" tIns="45720" rIns="91440" bIns="45720" rtlCol="0" anchor="t">
            <a:spAutoFit/>
          </a:bodyPr>
          <a:lstStyle/>
          <a:p>
            <a:pPr algn="ctr">
              <a:lnSpc>
                <a:spcPct val="100000"/>
              </a:lnSpc>
            </a:pPr>
            <a:r>
              <a:rPr lang="en-US" sz="3600" b="1" dirty="0">
                <a:solidFill>
                  <a:srgbClr val="FFFFFF"/>
                </a:solidFill>
                <a:latin typeface="MiSans" pitchFamily="34" charset="-122"/>
                <a:ea typeface="MiSans" pitchFamily="34" charset="-122"/>
                <a:cs typeface="MiSans" pitchFamily="34" charset="-120"/>
              </a:rPr>
              <a:t>03</a:t>
            </a:r>
            <a:endParaRPr lang="en-US" sz="1600" dirty="0"/>
          </a:p>
        </p:txBody>
      </p:sp>
      <p:sp>
        <p:nvSpPr>
          <p:cNvPr id="21" name="Text 15"/>
          <p:cNvSpPr/>
          <p:nvPr/>
        </p:nvSpPr>
        <p:spPr>
          <a:xfrm>
            <a:off x="8300720" y="3067685"/>
            <a:ext cx="2746375" cy="368300"/>
          </a:xfrm>
          <a:prstGeom prst="rect">
            <a:avLst/>
          </a:prstGeom>
          <a:noFill/>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122"/>
                <a:ea typeface="MiSans" pitchFamily="34" charset="-122"/>
                <a:cs typeface="MiSans" pitchFamily="34" charset="-120"/>
              </a:rPr>
              <a:t>Test Report</a:t>
            </a:r>
            <a:endParaRPr lang="en-US" sz="1800" b="1" dirty="0">
              <a:solidFill>
                <a:srgbClr val="000000"/>
              </a:solidFill>
              <a:latin typeface="MiSans" pitchFamily="34" charset="-122"/>
              <a:ea typeface="MiSans" pitchFamily="34" charset="-122"/>
              <a:cs typeface="MiSans" pitchFamily="34" charset="-120"/>
            </a:endParaRPr>
          </a:p>
        </p:txBody>
      </p:sp>
      <p:sp>
        <p:nvSpPr>
          <p:cNvPr id="22" name="Text 16"/>
          <p:cNvSpPr/>
          <p:nvPr/>
        </p:nvSpPr>
        <p:spPr>
          <a:xfrm>
            <a:off x="7949666" y="3441400"/>
            <a:ext cx="3828415" cy="1469761"/>
          </a:xfrm>
          <a:prstGeom prst="rect">
            <a:avLst/>
          </a:prstGeom>
          <a:noFill/>
        </p:spPr>
        <p:txBody>
          <a:bodyPr wrap="square" lIns="91440" tIns="45720" rIns="91440" bIns="45720" rtlCol="0" anchor="t">
            <a:spAutoFit/>
          </a:bodyPr>
          <a:lstStyle/>
          <a:p>
            <a:pPr algn="just">
              <a:lnSpc>
                <a:spcPct val="130000"/>
              </a:lnSpc>
            </a:pPr>
            <a:r>
              <a:rPr lang="en-US" sz="1400" dirty="0">
                <a:solidFill>
                  <a:srgbClr val="404040"/>
                </a:solidFill>
                <a:latin typeface="MiSans" pitchFamily="34" charset="-122"/>
                <a:ea typeface="MiSans" pitchFamily="34" charset="-122"/>
                <a:cs typeface="MiSans" pitchFamily="34" charset="-120"/>
              </a:rPr>
              <a:t>After the script is executed, the test report .md is automatically generated, including command, expectation, actual, and screenshot columns, and the evidence is solidified in the form of a table.</a:t>
            </a:r>
            <a:endParaRPr lang="en-US" sz="1600" dirty="0"/>
          </a:p>
        </p:txBody>
      </p:sp>
      <p:pic>
        <p:nvPicPr>
          <p:cNvPr id="24" name="图片 23"/>
          <p:cNvPicPr>
            <a:picLocks noChangeAspect="1"/>
          </p:cNvPicPr>
          <p:nvPr/>
        </p:nvPicPr>
        <p:blipFill>
          <a:blip r:embed="rId3"/>
          <a:stretch>
            <a:fillRect/>
          </a:stretch>
        </p:blipFill>
        <p:spPr>
          <a:xfrm>
            <a:off x="1644650" y="4890135"/>
            <a:ext cx="2665095" cy="1894840"/>
          </a:xfrm>
          <a:prstGeom prst="rect">
            <a:avLst/>
          </a:prstGeom>
        </p:spPr>
      </p:pic>
      <p:pic>
        <p:nvPicPr>
          <p:cNvPr id="26" name="图片 25"/>
          <p:cNvPicPr>
            <a:picLocks noChangeAspect="1"/>
          </p:cNvPicPr>
          <p:nvPr/>
        </p:nvPicPr>
        <p:blipFill>
          <a:blip r:embed="rId4"/>
          <a:stretch>
            <a:fillRect/>
          </a:stretch>
        </p:blipFill>
        <p:spPr>
          <a:xfrm>
            <a:off x="4449546" y="4906422"/>
            <a:ext cx="3360319" cy="1149945"/>
          </a:xfrm>
          <a:prstGeom prst="rect">
            <a:avLst/>
          </a:prstGeom>
        </p:spPr>
      </p:pic>
      <p:pic>
        <p:nvPicPr>
          <p:cNvPr id="28" name="图片 27"/>
          <p:cNvPicPr>
            <a:picLocks noChangeAspect="1"/>
          </p:cNvPicPr>
          <p:nvPr/>
        </p:nvPicPr>
        <p:blipFill>
          <a:blip r:embed="rId5"/>
          <a:stretch>
            <a:fillRect/>
          </a:stretch>
        </p:blipFill>
        <p:spPr>
          <a:xfrm>
            <a:off x="7987665" y="4906645"/>
            <a:ext cx="4107815" cy="187833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p:cNvSpPr/>
          <p:nvPr/>
        </p:nvSpPr>
        <p:spPr>
          <a:xfrm>
            <a:off x="595630" y="525145"/>
            <a:ext cx="7004685" cy="646331"/>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ea typeface="MiSans" pitchFamily="34" charset="-122"/>
              </a:rPr>
              <a:t>Run the test results</a:t>
            </a:r>
            <a:endParaRPr lang="en-US" sz="1600" dirty="0"/>
          </a:p>
        </p:txBody>
      </p:sp>
      <p:pic>
        <p:nvPicPr>
          <p:cNvPr id="6" name="Image 3"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16" name="图片 15"/>
          <p:cNvPicPr>
            <a:picLocks noChangeAspect="1"/>
          </p:cNvPicPr>
          <p:nvPr/>
        </p:nvPicPr>
        <p:blipFill>
          <a:blip r:embed="rId2"/>
          <a:srcRect/>
          <a:stretch>
            <a:fillRect/>
          </a:stretch>
        </p:blipFill>
        <p:spPr>
          <a:xfrm>
            <a:off x="88900" y="1171575"/>
            <a:ext cx="5372100" cy="3357880"/>
          </a:xfrm>
          <a:prstGeom prst="rect">
            <a:avLst/>
          </a:prstGeom>
        </p:spPr>
      </p:pic>
      <p:pic>
        <p:nvPicPr>
          <p:cNvPr id="14" name="图片 13"/>
          <p:cNvPicPr>
            <a:picLocks noChangeAspect="1"/>
          </p:cNvPicPr>
          <p:nvPr/>
        </p:nvPicPr>
        <p:blipFill>
          <a:blip r:embed="rId3"/>
          <a:srcRect l="13541" t="8300" r="15495" b="3674"/>
          <a:stretch>
            <a:fillRect/>
          </a:stretch>
        </p:blipFill>
        <p:spPr>
          <a:xfrm>
            <a:off x="2919095" y="2757805"/>
            <a:ext cx="4565015" cy="3914140"/>
          </a:xfrm>
          <a:prstGeom prst="rect">
            <a:avLst/>
          </a:prstGeom>
        </p:spPr>
      </p:pic>
      <p:pic>
        <p:nvPicPr>
          <p:cNvPr id="15" name="图片 14"/>
          <p:cNvPicPr>
            <a:picLocks noChangeAspect="1"/>
          </p:cNvPicPr>
          <p:nvPr/>
        </p:nvPicPr>
        <p:blipFill>
          <a:blip r:embed="rId4"/>
          <a:srcRect l="14989" t="8115" r="15582" b="4462"/>
          <a:stretch>
            <a:fillRect/>
          </a:stretch>
        </p:blipFill>
        <p:spPr>
          <a:xfrm>
            <a:off x="7360920" y="525145"/>
            <a:ext cx="4733925" cy="40259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5:42-d2v63jlnfo2stf9dk4s0.jpg"/>
          <p:cNvPicPr>
            <a:picLocks noChangeAspect="1"/>
          </p:cNvPicPr>
          <p:nvPr/>
        </p:nvPicPr>
        <p:blipFill>
          <a:blip r:embed="rId1"/>
          <a:srcRect l="6625" t="8858" r="11055" b="15857"/>
          <a:stretch>
            <a:fillRect/>
          </a:stretch>
        </p:blipFill>
        <p:spPr>
          <a:xfrm rot="21600000">
            <a:off x="-21590" y="0"/>
            <a:ext cx="12213590" cy="6870700"/>
          </a:xfrm>
          <a:prstGeom prst="rect">
            <a:avLst/>
          </a:prstGeom>
        </p:spPr>
      </p:pic>
      <p:sp>
        <p:nvSpPr>
          <p:cNvPr id="3" name="Text 0"/>
          <p:cNvSpPr/>
          <p:nvPr/>
        </p:nvSpPr>
        <p:spPr>
          <a:xfrm>
            <a:off x="613410" y="2195830"/>
            <a:ext cx="7026275" cy="337185"/>
          </a:xfrm>
          <a:prstGeom prst="rect">
            <a:avLst/>
          </a:prstGeom>
          <a:noFill/>
        </p:spPr>
        <p:txBody>
          <a:bodyPr wrap="square" lIns="91440" tIns="45720" rIns="91440" bIns="45720" rtlCol="0" anchor="t">
            <a:spAutoFit/>
          </a:bodyPr>
          <a:lstStyle/>
          <a:p>
            <a:pPr algn="just">
              <a:lnSpc>
                <a:spcPct val="100000"/>
              </a:lnSpc>
            </a:pPr>
            <a:endParaRPr lang="en-US" sz="1600" dirty="0"/>
          </a:p>
        </p:txBody>
      </p:sp>
      <p:sp>
        <p:nvSpPr>
          <p:cNvPr id="4" name="Text 1"/>
          <p:cNvSpPr/>
          <p:nvPr/>
        </p:nvSpPr>
        <p:spPr>
          <a:xfrm>
            <a:off x="758190" y="2760345"/>
            <a:ext cx="7421880" cy="2122805"/>
          </a:xfrm>
          <a:prstGeom prst="rect">
            <a:avLst/>
          </a:prstGeom>
          <a:noFill/>
        </p:spPr>
        <p:txBody>
          <a:bodyPr wrap="square" lIns="91440" tIns="45720" rIns="91440" bIns="45720" rtlCol="0" anchor="t">
            <a:spAutoFit/>
          </a:bodyPr>
          <a:lstStyle/>
          <a:p>
            <a:pPr algn="just">
              <a:lnSpc>
                <a:spcPct val="100000"/>
              </a:lnSpc>
            </a:pPr>
            <a:r>
              <a:rPr lang="en-US" sz="6600" b="1" dirty="0">
                <a:solidFill>
                  <a:srgbClr val="015DBB"/>
                </a:solidFill>
                <a:latin typeface="MiSans Semibold" panose="00000700000000000000" charset="-122"/>
                <a:ea typeface="MiSans Semibold" panose="00000700000000000000" charset="-122"/>
                <a:cs typeface="MiSans" pitchFamily="34" charset="-120"/>
              </a:rPr>
              <a:t>THANK YOU FOR        WATCHING</a:t>
            </a:r>
            <a:endParaRPr lang="en-US" sz="6600" b="1" dirty="0">
              <a:solidFill>
                <a:srgbClr val="015DBB"/>
              </a:solidFill>
              <a:latin typeface="MiSans Semibold" panose="00000700000000000000" charset="-122"/>
              <a:ea typeface="MiSans Semibold" panose="00000700000000000000" charset="-122"/>
              <a:cs typeface="MiSans" pitchFamily="34" charset="-120"/>
            </a:endParaRPr>
          </a:p>
        </p:txBody>
      </p:sp>
      <p:pic>
        <p:nvPicPr>
          <p:cNvPr id="5" name="Image 1" descr="https://kimi-img.moonshot.cn/pub/slides/slides_tmpl/image/25-09-08-12:55:40-d2v63j5nfo2stf9dk4m0.png"/>
          <p:cNvPicPr>
            <a:picLocks noChangeAspect="1"/>
          </p:cNvPicPr>
          <p:nvPr/>
        </p:nvPicPr>
        <p:blipFill>
          <a:blip r:embed="rId2"/>
          <a:stretch>
            <a:fillRect/>
          </a:stretch>
        </p:blipFill>
        <p:spPr>
          <a:xfrm>
            <a:off x="758190" y="1730375"/>
            <a:ext cx="6468110" cy="298450"/>
          </a:xfrm>
          <a:prstGeom prst="rect">
            <a:avLst/>
          </a:prstGeom>
        </p:spPr>
      </p:pic>
      <p:pic>
        <p:nvPicPr>
          <p:cNvPr id="12" name="Image 2" descr="https://kimi-img.moonshot.cn/pub/slides/slides_tmpl/image/25-09-08-12:55:57-d2v63ndnfo2stf9dk540.png"/>
          <p:cNvPicPr>
            <a:picLocks noChangeAspect="1"/>
          </p:cNvPicPr>
          <p:nvPr/>
        </p:nvPicPr>
        <p:blipFill>
          <a:blip r:embed="rId3"/>
          <a:srcRect t="22162"/>
          <a:stretch>
            <a:fillRect/>
          </a:stretch>
        </p:blipFill>
        <p:spPr>
          <a:xfrm>
            <a:off x="7364095" y="1974850"/>
            <a:ext cx="4268470" cy="33235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595630" y="5810885"/>
            <a:ext cx="5336540" cy="937260"/>
          </a:xfrm>
          <a:prstGeom prst="rect">
            <a:avLst/>
          </a:prstGeom>
          <a:solidFill>
            <a:srgbClr val="015DBB"/>
          </a:solidFill>
          <a:effectLst>
            <a:glow rad="63500">
              <a:schemeClr val="accent6">
                <a:satMod val="175000"/>
                <a:alpha val="40000"/>
              </a:schemeClr>
            </a:glow>
          </a:effectLst>
        </p:spPr>
        <p:txBody>
          <a:bodyPr/>
          <a:lstStyle/>
          <a:p>
            <a:endParaRPr lang="zh-CN" altLang="en-US"/>
          </a:p>
        </p:txBody>
      </p:sp>
      <p:sp>
        <p:nvSpPr>
          <p:cNvPr id="4" name="Text 1"/>
          <p:cNvSpPr/>
          <p:nvPr/>
        </p:nvSpPr>
        <p:spPr>
          <a:xfrm>
            <a:off x="755015" y="3847465"/>
            <a:ext cx="3869581" cy="2474595"/>
          </a:xfrm>
          <a:prstGeom prst="rect">
            <a:avLst/>
          </a:prstGeom>
          <a:noFill/>
        </p:spPr>
        <p:txBody>
          <a:bodyPr wrap="square" lIns="45720" tIns="91440" rIns="91440" bIns="45720" rtlCol="0" anchor="ctr"/>
          <a:lstStyle/>
          <a:p>
            <a:pPr>
              <a:lnSpc>
                <a:spcPct val="100000"/>
              </a:lnSpc>
            </a:pPr>
            <a:endParaRPr lang="en-US" sz="1600" dirty="0"/>
          </a:p>
        </p:txBody>
      </p:sp>
      <p:sp>
        <p:nvSpPr>
          <p:cNvPr id="5" name="Text 2"/>
          <p:cNvSpPr/>
          <p:nvPr/>
        </p:nvSpPr>
        <p:spPr>
          <a:xfrm>
            <a:off x="595630" y="525145"/>
            <a:ext cx="1084389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Smoke Test for Compilation Verification</a:t>
            </a:r>
            <a:endParaRPr lang="en-US" sz="1600" dirty="0"/>
          </a:p>
        </p:txBody>
      </p:sp>
      <p:pic>
        <p:nvPicPr>
          <p:cNvPr id="6" name="Image 1" descr="https://kimi-img.moonshot.cn/pub/slides/slides_tmpl/image/25-09-08-12:55:42-d2v63jlnfo2stf9dk4rg.png"/>
          <p:cNvPicPr>
            <a:picLocks noChangeAspect="1"/>
          </p:cNvPicPr>
          <p:nvPr/>
        </p:nvPicPr>
        <p:blipFill>
          <a:blip r:embed="rId1"/>
          <a:stretch>
            <a:fillRect/>
          </a:stretch>
        </p:blipFill>
        <p:spPr>
          <a:xfrm>
            <a:off x="15240" y="487045"/>
            <a:ext cx="579755" cy="652145"/>
          </a:xfrm>
          <a:prstGeom prst="rect">
            <a:avLst/>
          </a:prstGeom>
        </p:spPr>
      </p:pic>
      <p:pic>
        <p:nvPicPr>
          <p:cNvPr id="7" name="Image 2" descr="https://kimi-img.moonshot.cn/pub/slides/slides_tmpl/image/25-09-08-12:56:08-d2v63q5nfo2stf9dk5bg.png"/>
          <p:cNvPicPr>
            <a:picLocks noChangeAspect="1"/>
          </p:cNvPicPr>
          <p:nvPr>
            <p:custDataLst>
              <p:tags r:id="rId2"/>
            </p:custDataLst>
          </p:nvPr>
        </p:nvPicPr>
        <p:blipFill>
          <a:blip r:embed="rId3"/>
          <a:stretch>
            <a:fillRect/>
          </a:stretch>
        </p:blipFill>
        <p:spPr>
          <a:xfrm>
            <a:off x="8914765" y="1345565"/>
            <a:ext cx="384175" cy="298450"/>
          </a:xfrm>
          <a:prstGeom prst="rect">
            <a:avLst/>
          </a:prstGeom>
        </p:spPr>
      </p:pic>
      <p:pic>
        <p:nvPicPr>
          <p:cNvPr id="8" name="Image 3" descr="https://kimi-img.moonshot.cn/pub/slides/slides_tmpl/image/25-09-08-12:56:08-d2v63q5nfo2stf9dk5bg.png"/>
          <p:cNvPicPr>
            <a:picLocks noChangeAspect="1"/>
          </p:cNvPicPr>
          <p:nvPr>
            <p:custDataLst>
              <p:tags r:id="rId4"/>
            </p:custDataLst>
          </p:nvPr>
        </p:nvPicPr>
        <p:blipFill>
          <a:blip r:embed="rId3"/>
          <a:stretch>
            <a:fillRect/>
          </a:stretch>
        </p:blipFill>
        <p:spPr>
          <a:xfrm>
            <a:off x="8914765" y="2796540"/>
            <a:ext cx="384175" cy="298450"/>
          </a:xfrm>
          <a:prstGeom prst="rect">
            <a:avLst/>
          </a:prstGeom>
        </p:spPr>
      </p:pic>
      <p:pic>
        <p:nvPicPr>
          <p:cNvPr id="9" name="Image 4" descr="https://kimi-img.moonshot.cn/pub/slides/slides_tmpl/image/25-09-08-12:56:08-d2v63q5nfo2stf9dk5bg.png"/>
          <p:cNvPicPr>
            <a:picLocks noChangeAspect="1"/>
          </p:cNvPicPr>
          <p:nvPr>
            <p:custDataLst>
              <p:tags r:id="rId5"/>
            </p:custDataLst>
          </p:nvPr>
        </p:nvPicPr>
        <p:blipFill>
          <a:blip r:embed="rId3"/>
          <a:stretch>
            <a:fillRect/>
          </a:stretch>
        </p:blipFill>
        <p:spPr>
          <a:xfrm>
            <a:off x="8914765" y="5603240"/>
            <a:ext cx="384175" cy="298450"/>
          </a:xfrm>
          <a:prstGeom prst="rect">
            <a:avLst/>
          </a:prstGeom>
        </p:spPr>
      </p:pic>
      <p:sp>
        <p:nvSpPr>
          <p:cNvPr id="10" name="Text 3"/>
          <p:cNvSpPr/>
          <p:nvPr>
            <p:custDataLst>
              <p:tags r:id="rId6"/>
            </p:custDataLst>
          </p:nvPr>
        </p:nvSpPr>
        <p:spPr>
          <a:xfrm>
            <a:off x="9298940" y="1262380"/>
            <a:ext cx="6070600"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Write test code</a:t>
            </a:r>
            <a:endParaRPr lang="en-US" sz="1600" dirty="0"/>
          </a:p>
        </p:txBody>
      </p:sp>
      <p:sp>
        <p:nvSpPr>
          <p:cNvPr id="12" name="Text 5"/>
          <p:cNvSpPr/>
          <p:nvPr/>
        </p:nvSpPr>
        <p:spPr>
          <a:xfrm>
            <a:off x="1047818" y="5810885"/>
            <a:ext cx="3576818"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FFFFFF"/>
                </a:solidFill>
                <a:latin typeface="MiSans" pitchFamily="34" charset="-122"/>
                <a:ea typeface="MiSans" pitchFamily="34" charset="-122"/>
                <a:cs typeface="MiSans" pitchFamily="34" charset="-120"/>
              </a:rPr>
              <a:t>Execute compilation</a:t>
            </a:r>
            <a:endParaRPr lang="en-US" sz="1600" dirty="0"/>
          </a:p>
        </p:txBody>
      </p:sp>
      <p:sp>
        <p:nvSpPr>
          <p:cNvPr id="13" name="Text 6"/>
          <p:cNvSpPr/>
          <p:nvPr/>
        </p:nvSpPr>
        <p:spPr>
          <a:xfrm>
            <a:off x="1047750" y="6141720"/>
            <a:ext cx="4211320" cy="443865"/>
          </a:xfrm>
          <a:prstGeom prst="rect">
            <a:avLst/>
          </a:prstGeom>
          <a:noFill/>
        </p:spPr>
        <p:txBody>
          <a:bodyPr wrap="square" lIns="91440" tIns="45720" rIns="91440" bIns="45720" rtlCol="0" anchor="t"/>
          <a:lstStyle/>
          <a:p>
            <a:pPr algn="just">
              <a:lnSpc>
                <a:spcPct val="100000"/>
              </a:lnSpc>
            </a:pPr>
            <a:r>
              <a:rPr lang="en-US" altLang="zh-CN" sz="1400" dirty="0">
                <a:solidFill>
                  <a:srgbClr val="FFFFFF"/>
                </a:solidFill>
                <a:latin typeface="MiSans" pitchFamily="34" charset="-122"/>
                <a:ea typeface="MiSans" pitchFamily="34" charset="-122"/>
                <a:cs typeface="MiSans" pitchFamily="34" charset="-120"/>
              </a:rPr>
              <a:t>Run the cargo build command to verify whether the project can be compiled successfully.</a:t>
            </a:r>
            <a:endParaRPr lang="en-US" sz="1600" dirty="0"/>
          </a:p>
        </p:txBody>
      </p:sp>
      <p:sp>
        <p:nvSpPr>
          <p:cNvPr id="14" name="Text 7"/>
          <p:cNvSpPr/>
          <p:nvPr>
            <p:custDataLst>
              <p:tags r:id="rId7"/>
            </p:custDataLst>
          </p:nvPr>
        </p:nvSpPr>
        <p:spPr>
          <a:xfrm>
            <a:off x="9298940" y="2803525"/>
            <a:ext cx="6070600"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Check the output</a:t>
            </a:r>
            <a:endParaRPr lang="en-US" sz="1600" dirty="0"/>
          </a:p>
        </p:txBody>
      </p:sp>
      <p:sp>
        <p:nvSpPr>
          <p:cNvPr id="16" name="Text 9"/>
          <p:cNvSpPr/>
          <p:nvPr>
            <p:custDataLst>
              <p:tags r:id="rId8"/>
            </p:custDataLst>
          </p:nvPr>
        </p:nvSpPr>
        <p:spPr>
          <a:xfrm>
            <a:off x="9298940" y="5533390"/>
            <a:ext cx="6070600" cy="368300"/>
          </a:xfrm>
          <a:prstGeom prst="rect">
            <a:avLst/>
          </a:prstGeom>
          <a:noFill/>
        </p:spPr>
        <p:txBody>
          <a:bodyPr wrap="square" lIns="91440" tIns="45720" rIns="91440" bIns="45720" rtlCol="0" anchor="t">
            <a:spAutoFit/>
          </a:bodyPr>
          <a:lstStyle/>
          <a:p>
            <a:pPr algn="just">
              <a:lnSpc>
                <a:spcPct val="100000"/>
              </a:lnSpc>
            </a:pPr>
            <a:r>
              <a:rPr lang="en-US" altLang="zh-CN" sz="1800" b="1" dirty="0">
                <a:solidFill>
                  <a:srgbClr val="000000"/>
                </a:solidFill>
                <a:latin typeface="MiSans" pitchFamily="34" charset="-122"/>
                <a:ea typeface="MiSans" pitchFamily="34" charset="-122"/>
                <a:cs typeface="MiSans" pitchFamily="34" charset="-120"/>
              </a:rPr>
              <a:t>Run and verify</a:t>
            </a:r>
            <a:endParaRPr lang="en-US" sz="1600" dirty="0"/>
          </a:p>
        </p:txBody>
      </p:sp>
      <p:pic>
        <p:nvPicPr>
          <p:cNvPr id="19" name="图片 18" descr="5"/>
          <p:cNvPicPr>
            <a:picLocks noChangeAspect="1"/>
          </p:cNvPicPr>
          <p:nvPr/>
        </p:nvPicPr>
        <p:blipFill>
          <a:blip r:embed="rId9"/>
          <a:srcRect r="11965"/>
          <a:stretch>
            <a:fillRect/>
          </a:stretch>
        </p:blipFill>
        <p:spPr>
          <a:xfrm>
            <a:off x="629285" y="1345565"/>
            <a:ext cx="8007985" cy="942975"/>
          </a:xfrm>
          <a:prstGeom prst="rect">
            <a:avLst/>
          </a:prstGeom>
          <a:effectLst>
            <a:glow rad="139700">
              <a:schemeClr val="accent3">
                <a:satMod val="175000"/>
                <a:alpha val="40000"/>
              </a:schemeClr>
            </a:glow>
          </a:effectLst>
        </p:spPr>
      </p:pic>
      <p:pic>
        <p:nvPicPr>
          <p:cNvPr id="21" name="图片 20" descr="8"/>
          <p:cNvPicPr>
            <a:picLocks noChangeAspect="1"/>
          </p:cNvPicPr>
          <p:nvPr/>
        </p:nvPicPr>
        <p:blipFill>
          <a:blip r:embed="rId10"/>
          <a:srcRect l="-125" t="79676" r="47667" b="13132"/>
          <a:stretch>
            <a:fillRect/>
          </a:stretch>
        </p:blipFill>
        <p:spPr>
          <a:xfrm>
            <a:off x="594995" y="2914650"/>
            <a:ext cx="8041640" cy="624205"/>
          </a:xfrm>
          <a:prstGeom prst="rect">
            <a:avLst/>
          </a:prstGeom>
          <a:effectLst>
            <a:glow rad="139700">
              <a:schemeClr val="accent3">
                <a:satMod val="175000"/>
                <a:alpha val="40000"/>
              </a:schemeClr>
            </a:glow>
          </a:effectLst>
        </p:spPr>
      </p:pic>
      <p:pic>
        <p:nvPicPr>
          <p:cNvPr id="22" name="图片 21" descr="9"/>
          <p:cNvPicPr>
            <a:picLocks noChangeAspect="1"/>
          </p:cNvPicPr>
          <p:nvPr/>
        </p:nvPicPr>
        <p:blipFill>
          <a:blip r:embed="rId11"/>
          <a:srcRect r="9474" b="41788"/>
          <a:stretch>
            <a:fillRect/>
          </a:stretch>
        </p:blipFill>
        <p:spPr>
          <a:xfrm>
            <a:off x="595630" y="4453890"/>
            <a:ext cx="11036935" cy="1062355"/>
          </a:xfrm>
          <a:prstGeom prst="rect">
            <a:avLst/>
          </a:prstGeom>
          <a:effectLst>
            <a:glow rad="139700">
              <a:schemeClr val="accent3">
                <a:satMod val="175000"/>
                <a:alpha val="40000"/>
              </a:schemeClr>
            </a:glow>
          </a:effectLst>
        </p:spPr>
      </p:pic>
      <p:sp>
        <p:nvSpPr>
          <p:cNvPr id="2" name="矩形 1"/>
          <p:cNvSpPr/>
          <p:nvPr/>
        </p:nvSpPr>
        <p:spPr>
          <a:xfrm>
            <a:off x="5709285" y="1623695"/>
            <a:ext cx="2927350" cy="65087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8-12:56:04-d2v63p5nfo2stf9dk59g.png"/>
          <p:cNvPicPr>
            <a:picLocks noChangeAspect="1"/>
          </p:cNvPicPr>
          <p:nvPr>
            <p:custDataLst>
              <p:tags r:id="rId1"/>
            </p:custDataLst>
          </p:nvPr>
        </p:nvPicPr>
        <p:blipFill>
          <a:blip r:embed="rId2"/>
          <a:stretch>
            <a:fillRect/>
          </a:stretch>
        </p:blipFill>
        <p:spPr>
          <a:xfrm>
            <a:off x="8196580" y="1719580"/>
            <a:ext cx="3224530" cy="5003800"/>
          </a:xfrm>
          <a:prstGeom prst="rect">
            <a:avLst/>
          </a:prstGeom>
        </p:spPr>
      </p:pic>
      <p:pic>
        <p:nvPicPr>
          <p:cNvPr id="3" name="Image 1" descr="https://kimi-img.moonshot.cn/pub/slides/slides_tmpl/image/25-09-08-12:56:04-d2v63p5nfo2stf9dk59g.png"/>
          <p:cNvPicPr>
            <a:picLocks noChangeAspect="1"/>
          </p:cNvPicPr>
          <p:nvPr>
            <p:custDataLst>
              <p:tags r:id="rId3"/>
            </p:custDataLst>
          </p:nvPr>
        </p:nvPicPr>
        <p:blipFill>
          <a:blip r:embed="rId2"/>
          <a:stretch>
            <a:fillRect/>
          </a:stretch>
        </p:blipFill>
        <p:spPr>
          <a:xfrm>
            <a:off x="4498340" y="1719580"/>
            <a:ext cx="3224530" cy="5003800"/>
          </a:xfrm>
          <a:prstGeom prst="rect">
            <a:avLst/>
          </a:prstGeom>
        </p:spPr>
      </p:pic>
      <p:pic>
        <p:nvPicPr>
          <p:cNvPr id="4" name="Image 2" descr="https://kimi-img.moonshot.cn/pub/slides/slides_tmpl/image/25-09-08-12:56:04-d2v63p5nfo2stf9dk59g.png"/>
          <p:cNvPicPr>
            <a:picLocks noChangeAspect="1"/>
          </p:cNvPicPr>
          <p:nvPr>
            <p:custDataLst>
              <p:tags r:id="rId4"/>
            </p:custDataLst>
          </p:nvPr>
        </p:nvPicPr>
        <p:blipFill>
          <a:blip r:embed="rId2"/>
          <a:stretch>
            <a:fillRect/>
          </a:stretch>
        </p:blipFill>
        <p:spPr>
          <a:xfrm>
            <a:off x="847090" y="1719580"/>
            <a:ext cx="3224530" cy="5003165"/>
          </a:xfrm>
          <a:prstGeom prst="rect">
            <a:avLst/>
          </a:prstGeom>
        </p:spPr>
      </p:pic>
      <p:sp>
        <p:nvSpPr>
          <p:cNvPr id="5" name="Text 0"/>
          <p:cNvSpPr/>
          <p:nvPr/>
        </p:nvSpPr>
        <p:spPr>
          <a:xfrm>
            <a:off x="595630" y="525145"/>
            <a:ext cx="7004685" cy="645160"/>
          </a:xfrm>
          <a:prstGeom prst="rect">
            <a:avLst/>
          </a:prstGeom>
          <a:noFill/>
        </p:spPr>
        <p:txBody>
          <a:bodyPr wrap="square" lIns="91440" tIns="45720" rIns="91440" bIns="45720" rtlCol="0" anchor="t">
            <a:spAutoFit/>
          </a:bodyPr>
          <a:lstStyle/>
          <a:p>
            <a:pPr>
              <a:lnSpc>
                <a:spcPct val="100000"/>
              </a:lnSpc>
            </a:pPr>
            <a:r>
              <a:rPr lang="en-US" altLang="zh-CN" sz="3600" b="1" dirty="0">
                <a:solidFill>
                  <a:srgbClr val="015DBB"/>
                </a:solidFill>
                <a:latin typeface="MiSans" pitchFamily="34" charset="-122"/>
                <a:ea typeface="MiSans" pitchFamily="34" charset="-122"/>
                <a:cs typeface="MiSans" pitchFamily="34" charset="-120"/>
              </a:rPr>
              <a:t>Define the Config struct</a:t>
            </a:r>
            <a:endParaRPr lang="en-US" sz="1600" dirty="0"/>
          </a:p>
        </p:txBody>
      </p:sp>
      <p:pic>
        <p:nvPicPr>
          <p:cNvPr id="6" name="Image 3" descr="https://kimi-img.moonshot.cn/pub/slides/slides_tmpl/image/25-09-08-12:55:42-d2v63jlnfo2stf9dk4rg.png"/>
          <p:cNvPicPr>
            <a:picLocks noChangeAspect="1"/>
          </p:cNvPicPr>
          <p:nvPr/>
        </p:nvPicPr>
        <p:blipFill>
          <a:blip r:embed="rId5"/>
          <a:stretch>
            <a:fillRect/>
          </a:stretch>
        </p:blipFill>
        <p:spPr>
          <a:xfrm>
            <a:off x="15240" y="487045"/>
            <a:ext cx="579755" cy="652145"/>
          </a:xfrm>
          <a:prstGeom prst="rect">
            <a:avLst/>
          </a:prstGeom>
        </p:spPr>
      </p:pic>
      <p:sp>
        <p:nvSpPr>
          <p:cNvPr id="7" name="Text 1"/>
          <p:cNvSpPr/>
          <p:nvPr>
            <p:custDataLst>
              <p:tags r:id="rId6"/>
            </p:custDataLst>
          </p:nvPr>
        </p:nvSpPr>
        <p:spPr>
          <a:xfrm>
            <a:off x="1101725" y="1830705"/>
            <a:ext cx="2631440" cy="398780"/>
          </a:xfrm>
          <a:prstGeom prst="rect">
            <a:avLst/>
          </a:prstGeom>
          <a:noFill/>
        </p:spPr>
        <p:txBody>
          <a:bodyPr wrap="square" lIns="91440" tIns="45720" rIns="91440" bIns="45720" rtlCol="0" anchor="t">
            <a:spAutoFit/>
          </a:bodyPr>
          <a:lstStyle/>
          <a:p>
            <a:pPr algn="just">
              <a:lnSpc>
                <a:spcPct val="100000"/>
              </a:lnSpc>
            </a:pPr>
            <a:r>
              <a:rPr lang="en-US" altLang="zh-CN" sz="2000" b="1" dirty="0">
                <a:solidFill>
                  <a:srgbClr val="000000"/>
                </a:solidFill>
                <a:latin typeface="MiSans" pitchFamily="34" charset="-122"/>
                <a:ea typeface="MiSans" pitchFamily="34" charset="-122"/>
                <a:cs typeface="MiSans" pitchFamily="34" charset="-120"/>
              </a:rPr>
              <a:t>Struct definition</a:t>
            </a:r>
            <a:endParaRPr lang="en-US" sz="1600" dirty="0"/>
          </a:p>
        </p:txBody>
      </p:sp>
      <p:sp>
        <p:nvSpPr>
          <p:cNvPr id="9" name="Text 3"/>
          <p:cNvSpPr/>
          <p:nvPr>
            <p:custDataLst>
              <p:tags r:id="rId7"/>
            </p:custDataLst>
          </p:nvPr>
        </p:nvSpPr>
        <p:spPr>
          <a:xfrm>
            <a:off x="4818380" y="1830705"/>
            <a:ext cx="2631440" cy="398780"/>
          </a:xfrm>
          <a:prstGeom prst="rect">
            <a:avLst/>
          </a:prstGeom>
          <a:noFill/>
        </p:spPr>
        <p:txBody>
          <a:bodyPr wrap="square" lIns="91440" tIns="45720" rIns="91440" bIns="45720" rtlCol="0" anchor="t">
            <a:spAutoFit/>
          </a:bodyPr>
          <a:lstStyle/>
          <a:p>
            <a:pPr algn="just">
              <a:lnSpc>
                <a:spcPct val="100000"/>
              </a:lnSpc>
            </a:pPr>
            <a:r>
              <a:rPr lang="en-US" altLang="zh-CN" sz="2000" b="1" dirty="0">
                <a:solidFill>
                  <a:srgbClr val="000000"/>
                </a:solidFill>
                <a:latin typeface="MiSans" pitchFamily="34" charset="-122"/>
                <a:ea typeface="MiSans" pitchFamily="34" charset="-122"/>
                <a:cs typeface="MiSans" pitchFamily="34" charset="-120"/>
              </a:rPr>
              <a:t>Serialization support</a:t>
            </a:r>
            <a:endParaRPr lang="en-US" sz="1600" dirty="0"/>
          </a:p>
        </p:txBody>
      </p:sp>
      <p:sp>
        <p:nvSpPr>
          <p:cNvPr id="11" name="Text 5"/>
          <p:cNvSpPr/>
          <p:nvPr>
            <p:custDataLst>
              <p:tags r:id="rId8"/>
            </p:custDataLst>
          </p:nvPr>
        </p:nvSpPr>
        <p:spPr>
          <a:xfrm>
            <a:off x="8621395" y="1830705"/>
            <a:ext cx="2631440" cy="398780"/>
          </a:xfrm>
          <a:prstGeom prst="rect">
            <a:avLst/>
          </a:prstGeom>
          <a:noFill/>
        </p:spPr>
        <p:txBody>
          <a:bodyPr wrap="square" lIns="91440" tIns="45720" rIns="91440" bIns="45720" rtlCol="0" anchor="t">
            <a:spAutoFit/>
          </a:bodyPr>
          <a:lstStyle/>
          <a:p>
            <a:pPr algn="just">
              <a:lnSpc>
                <a:spcPct val="100000"/>
              </a:lnSpc>
            </a:pPr>
            <a:r>
              <a:rPr lang="en-US" altLang="zh-CN" sz="2000" b="1" dirty="0">
                <a:solidFill>
                  <a:srgbClr val="000000"/>
                </a:solidFill>
                <a:latin typeface="MiSans" pitchFamily="34" charset="-122"/>
                <a:ea typeface="MiSans" pitchFamily="34" charset="-122"/>
                <a:cs typeface="MiSans" pitchFamily="34" charset="-120"/>
              </a:rPr>
              <a:t>Field mapping</a:t>
            </a:r>
            <a:endParaRPr lang="en-US" sz="1600" dirty="0"/>
          </a:p>
        </p:txBody>
      </p:sp>
      <p:pic>
        <p:nvPicPr>
          <p:cNvPr id="14" name="图片 13"/>
          <p:cNvPicPr>
            <a:picLocks noChangeAspect="1"/>
          </p:cNvPicPr>
          <p:nvPr>
            <p:custDataLst>
              <p:tags r:id="rId9"/>
            </p:custDataLst>
          </p:nvPr>
        </p:nvPicPr>
        <p:blipFill>
          <a:blip r:embed="rId10"/>
          <a:srcRect l="6954" r="28069" b="4781"/>
          <a:stretch>
            <a:fillRect/>
          </a:stretch>
        </p:blipFill>
        <p:spPr>
          <a:xfrm>
            <a:off x="1099820" y="2889885"/>
            <a:ext cx="2830195" cy="2919095"/>
          </a:xfrm>
          <a:prstGeom prst="rect">
            <a:avLst/>
          </a:prstGeom>
          <a:effectLst>
            <a:glow rad="139700">
              <a:schemeClr val="accent3">
                <a:satMod val="175000"/>
                <a:alpha val="40000"/>
              </a:schemeClr>
            </a:glow>
          </a:effectLst>
        </p:spPr>
      </p:pic>
      <p:pic>
        <p:nvPicPr>
          <p:cNvPr id="19" name="图片 18" descr="21"/>
          <p:cNvPicPr>
            <a:picLocks noChangeAspect="1"/>
          </p:cNvPicPr>
          <p:nvPr>
            <p:custDataLst>
              <p:tags r:id="rId11"/>
            </p:custDataLst>
          </p:nvPr>
        </p:nvPicPr>
        <p:blipFill>
          <a:blip r:embed="rId12"/>
          <a:srcRect l="4641" t="5556" r="59864" b="65333"/>
          <a:stretch>
            <a:fillRect/>
          </a:stretch>
        </p:blipFill>
        <p:spPr>
          <a:xfrm>
            <a:off x="4745355" y="3812540"/>
            <a:ext cx="2927985" cy="1996440"/>
          </a:xfrm>
          <a:prstGeom prst="rect">
            <a:avLst/>
          </a:prstGeom>
          <a:effectLst>
            <a:glow rad="139700">
              <a:schemeClr val="accent3">
                <a:satMod val="175000"/>
                <a:alpha val="40000"/>
              </a:schemeClr>
            </a:glow>
          </a:effectLst>
        </p:spPr>
      </p:pic>
      <p:pic>
        <p:nvPicPr>
          <p:cNvPr id="20" name="图片 19" descr="21"/>
          <p:cNvPicPr>
            <a:picLocks noChangeAspect="1"/>
          </p:cNvPicPr>
          <p:nvPr>
            <p:custDataLst>
              <p:tags r:id="rId13"/>
            </p:custDataLst>
          </p:nvPr>
        </p:nvPicPr>
        <p:blipFill>
          <a:blip r:embed="rId12"/>
          <a:srcRect l="34987" r="32867" b="94287"/>
          <a:stretch>
            <a:fillRect/>
          </a:stretch>
        </p:blipFill>
        <p:spPr>
          <a:xfrm>
            <a:off x="4812030" y="2889885"/>
            <a:ext cx="2837180" cy="492760"/>
          </a:xfrm>
          <a:prstGeom prst="rect">
            <a:avLst/>
          </a:prstGeom>
          <a:effectLst>
            <a:glow rad="139700">
              <a:schemeClr val="accent3">
                <a:satMod val="175000"/>
                <a:alpha val="40000"/>
              </a:schemeClr>
            </a:glow>
          </a:effectLst>
        </p:spPr>
      </p:pic>
      <p:pic>
        <p:nvPicPr>
          <p:cNvPr id="21" name="图片 20" descr="21"/>
          <p:cNvPicPr>
            <a:picLocks noChangeAspect="1"/>
          </p:cNvPicPr>
          <p:nvPr>
            <p:custDataLst>
              <p:tags r:id="rId14"/>
            </p:custDataLst>
          </p:nvPr>
        </p:nvPicPr>
        <p:blipFill>
          <a:blip r:embed="rId12"/>
          <a:srcRect l="3571" t="39046" r="59837" b="20963"/>
          <a:stretch>
            <a:fillRect/>
          </a:stretch>
        </p:blipFill>
        <p:spPr>
          <a:xfrm>
            <a:off x="8421370" y="3519805"/>
            <a:ext cx="2884170" cy="2581275"/>
          </a:xfrm>
          <a:prstGeom prst="rect">
            <a:avLst/>
          </a:prstGeom>
          <a:effectLst>
            <a:glow rad="139700">
              <a:schemeClr val="accent3">
                <a:satMod val="175000"/>
                <a:alpha val="40000"/>
              </a:schemeClr>
            </a:glow>
          </a:effectLst>
        </p:spPr>
      </p:pic>
      <p:pic>
        <p:nvPicPr>
          <p:cNvPr id="22" name="图片 21" descr="21"/>
          <p:cNvPicPr>
            <a:picLocks noChangeAspect="1"/>
          </p:cNvPicPr>
          <p:nvPr>
            <p:custDataLst>
              <p:tags r:id="rId15"/>
            </p:custDataLst>
          </p:nvPr>
        </p:nvPicPr>
        <p:blipFill>
          <a:blip r:embed="rId12"/>
          <a:srcRect l="34553" t="35176" r="48181" b="61287"/>
          <a:stretch>
            <a:fillRect/>
          </a:stretch>
        </p:blipFill>
        <p:spPr>
          <a:xfrm>
            <a:off x="8729980" y="2828290"/>
            <a:ext cx="2158365" cy="318770"/>
          </a:xfrm>
          <a:prstGeom prst="rect">
            <a:avLst/>
          </a:prstGeom>
          <a:effectLst>
            <a:glow rad="139700">
              <a:schemeClr val="accent3">
                <a:satMod val="175000"/>
                <a:alpha val="40000"/>
              </a:schemeClr>
            </a:glow>
          </a:effectLst>
        </p:spPr>
      </p:pic>
    </p:spTree>
  </p:cSld>
  <p:clrMapOvr>
    <a:masterClrMapping/>
  </p:clrMapOvr>
</p:sld>
</file>

<file path=ppt/tags/tag1.xml><?xml version="1.0" encoding="utf-8"?>
<p:tagLst xmlns:p="http://schemas.openxmlformats.org/presentationml/2006/main">
  <p:tag name="KSO_WM_DIAGRAM_VIRTUALLY_FRAME" val="{&quot;height&quot;:77.6,&quot;left&quot;:272.1,&quot;top&quot;:348.35,&quot;width&quot;:396.95}"/>
</p:tagLst>
</file>

<file path=ppt/tags/tag10.xml><?xml version="1.0" encoding="utf-8"?>
<p:tagLst xmlns:p="http://schemas.openxmlformats.org/presentationml/2006/main">
  <p:tag name="KSO_WM_DIAGRAM_VIRTUALLY_FRAME" val="{&quot;height&quot;:483.3,&quot;left&quot;:60.844094488188965,&quot;top&quot;:53.95,&quot;width&quot;:525.4675012564919}"/>
</p:tagLst>
</file>

<file path=ppt/tags/tag11.xml><?xml version="1.0" encoding="utf-8"?>
<p:tagLst xmlns:p="http://schemas.openxmlformats.org/presentationml/2006/main">
  <p:tag name="KSO_WM_DIAGRAM_VIRTUALLY_FRAME" val="{&quot;height&quot;:483.3,&quot;left&quot;:60.844094488188965,&quot;top&quot;:53.95,&quot;width&quot;:525.4675012564919}"/>
</p:tagLst>
</file>

<file path=ppt/tags/tag12.xml><?xml version="1.0" encoding="utf-8"?>
<p:tagLst xmlns:p="http://schemas.openxmlformats.org/presentationml/2006/main">
  <p:tag name="KSO_WM_DIAGRAM_VIRTUALLY_FRAME" val="{&quot;height&quot;:483.3,&quot;left&quot;:60.844094488188965,&quot;top&quot;:53.95,&quot;width&quot;:525.4675012564919}"/>
</p:tagLst>
</file>

<file path=ppt/tags/tag13.xml><?xml version="1.0" encoding="utf-8"?>
<p:tagLst xmlns:p="http://schemas.openxmlformats.org/presentationml/2006/main">
  <p:tag name="KSO_WM_DIAGRAM_VIRTUALLY_FRAME" val="{&quot;height&quot;:483.3,&quot;left&quot;:60.844094488188965,&quot;top&quot;:53.95,&quot;width&quot;:525.4675012564919}"/>
</p:tagLst>
</file>

<file path=ppt/tags/tag14.xml><?xml version="1.0" encoding="utf-8"?>
<p:tagLst xmlns:p="http://schemas.openxmlformats.org/presentationml/2006/main">
  <p:tag name="KSO_WM_DIAGRAM_VIRTUALLY_FRAME" val="{&quot;height&quot;:483.3,&quot;left&quot;:60.844094488188965,&quot;top&quot;:53.95,&quot;width&quot;:525.4675012564919}"/>
</p:tagLst>
</file>

<file path=ppt/tags/tag15.xml><?xml version="1.0" encoding="utf-8"?>
<p:tagLst xmlns:p="http://schemas.openxmlformats.org/presentationml/2006/main">
  <p:tag name="KSO_WM_DIAGRAM_VIRTUALLY_FRAME" val="{&quot;height&quot;:483.3,&quot;left&quot;:60.844094488188965,&quot;top&quot;:53.95,&quot;width&quot;:525.4675012564919}"/>
</p:tagLst>
</file>

<file path=ppt/tags/tag16.xml><?xml version="1.0" encoding="utf-8"?>
<p:tagLst xmlns:p="http://schemas.openxmlformats.org/presentationml/2006/main">
  <p:tag name="KSO_WM_DIAGRAM_VIRTUALLY_FRAME" val="{&quot;height&quot;:483.3,&quot;left&quot;:60.844094488188965,&quot;top&quot;:53.95,&quot;width&quot;:525.4675012564919}"/>
</p:tagLst>
</file>

<file path=ppt/tags/tag17.xml><?xml version="1.0" encoding="utf-8"?>
<p:tagLst xmlns:p="http://schemas.openxmlformats.org/presentationml/2006/main">
  <p:tag name="KSO_WM_DIAGRAM_VIRTUALLY_FRAME" val="{&quot;height&quot;:483.3,&quot;left&quot;:60.844094488188965,&quot;top&quot;:53.95,&quot;width&quot;:525.4675012564919}"/>
</p:tagLst>
</file>

<file path=ppt/tags/tag18.xml><?xml version="1.0" encoding="utf-8"?>
<p:tagLst xmlns:p="http://schemas.openxmlformats.org/presentationml/2006/main">
  <p:tag name="KSO_WM_DIAGRAM_VIRTUALLY_FRAME" val="{&quot;height&quot;:483.3,&quot;left&quot;:60.844094488188965,&quot;top&quot;:53.95,&quot;width&quot;:525.4675012564919}"/>
</p:tagLst>
</file>

<file path=ppt/tags/tag19.xml><?xml version="1.0" encoding="utf-8"?>
<p:tagLst xmlns:p="http://schemas.openxmlformats.org/presentationml/2006/main">
  <p:tag name="KSO_WM_DIAGRAM_VIRTUALLY_FRAME" val="{&quot;height&quot;:483.3,&quot;left&quot;:60.844094488188965,&quot;top&quot;:53.95,&quot;width&quot;:525.4675012564919}"/>
</p:tagLst>
</file>

<file path=ppt/tags/tag2.xml><?xml version="1.0" encoding="utf-8"?>
<p:tagLst xmlns:p="http://schemas.openxmlformats.org/presentationml/2006/main">
  <p:tag name="KSO_WM_DIAGRAM_VIRTUALLY_FRAME" val="{&quot;height&quot;:77.6,&quot;left&quot;:272.1,&quot;top&quot;:348.35,&quot;width&quot;:396.95}"/>
</p:tagLst>
</file>

<file path=ppt/tags/tag20.xml><?xml version="1.0" encoding="utf-8"?>
<p:tagLst xmlns:p="http://schemas.openxmlformats.org/presentationml/2006/main">
  <p:tag name="KSO_WM_DIAGRAM_VIRTUALLY_FRAME" val="{&quot;height&quot;:483.3,&quot;left&quot;:60.844094488188965,&quot;top&quot;:53.95,&quot;width&quot;:525.4675012564919}"/>
</p:tagLst>
</file>

<file path=ppt/tags/tag21.xml><?xml version="1.0" encoding="utf-8"?>
<p:tagLst xmlns:p="http://schemas.openxmlformats.org/presentationml/2006/main">
  <p:tag name="KSO_WM_DIAGRAM_VIRTUALLY_FRAME" val="{&quot;height&quot;:483.3,&quot;left&quot;:60.844094488188965,&quot;top&quot;:53.95,&quot;width&quot;:525.4675012564919}"/>
</p:tagLst>
</file>

<file path=ppt/tags/tag22.xml><?xml version="1.0" encoding="utf-8"?>
<p:tagLst xmlns:p="http://schemas.openxmlformats.org/presentationml/2006/main">
  <p:tag name="KSO_WM_DIAGRAM_VIRTUALLY_FRAME" val="{&quot;height&quot;:483.3,&quot;left&quot;:60.844094488188965,&quot;top&quot;:53.95,&quot;width&quot;:525.4675012564919}"/>
</p:tagLst>
</file>

<file path=ppt/tags/tag23.xml><?xml version="1.0" encoding="utf-8"?>
<p:tagLst xmlns:p="http://schemas.openxmlformats.org/presentationml/2006/main">
  <p:tag name="KSO_WM_DIAGRAM_VIRTUALLY_FRAME" val="{&quot;height&quot;:483.3,&quot;left&quot;:60.844094488188965,&quot;top&quot;:53.95,&quot;width&quot;:525.4675012564919}"/>
</p:tagLst>
</file>

<file path=ppt/tags/tag24.xml><?xml version="1.0" encoding="utf-8"?>
<p:tagLst xmlns:p="http://schemas.openxmlformats.org/presentationml/2006/main">
  <p:tag name="KSO_WM_DIAGRAM_VIRTUALLY_FRAME" val="{&quot;height&quot;:483.3,&quot;left&quot;:60.844094488188965,&quot;top&quot;:53.95,&quot;width&quot;:525.4675012564919}"/>
</p:tagLst>
</file>

<file path=ppt/tags/tag25.xml><?xml version="1.0" encoding="utf-8"?>
<p:tagLst xmlns:p="http://schemas.openxmlformats.org/presentationml/2006/main">
  <p:tag name="KSO_WM_DIAGRAM_VIRTUALLY_FRAME" val="{&quot;height&quot;:483.3,&quot;left&quot;:60.844094488188965,&quot;top&quot;:53.95,&quot;width&quot;:525.4675012564919}"/>
</p:tagLst>
</file>

<file path=ppt/tags/tag26.xml><?xml version="1.0" encoding="utf-8"?>
<p:tagLst xmlns:p="http://schemas.openxmlformats.org/presentationml/2006/main">
  <p:tag name="KSO_WM_DIAGRAM_VIRTUALLY_FRAME" val="{&quot;height&quot;:483.3,&quot;left&quot;:60.844094488188965,&quot;top&quot;:53.95,&quot;width&quot;:525.4675012564919}"/>
</p:tagLst>
</file>

<file path=ppt/tags/tag27.xml><?xml version="1.0" encoding="utf-8"?>
<p:tagLst xmlns:p="http://schemas.openxmlformats.org/presentationml/2006/main">
  <p:tag name="KSO_WM_DIAGRAM_VIRTUALLY_FRAME" val="{&quot;height&quot;:483.3,&quot;left&quot;:60.844094488188965,&quot;top&quot;:53.95,&quot;width&quot;:525.4675012564919}"/>
</p:tagLst>
</file>

<file path=ppt/tags/tag28.xml><?xml version="1.0" encoding="utf-8"?>
<p:tagLst xmlns:p="http://schemas.openxmlformats.org/presentationml/2006/main">
  <p:tag name="KSO_WM_DIAGRAM_VIRTUALLY_FRAME" val="{&quot;height&quot;:483.3,&quot;left&quot;:60.844094488188965,&quot;top&quot;:53.95,&quot;width&quot;:525.4675012564919}"/>
</p:tagLst>
</file>

<file path=ppt/tags/tag29.xml><?xml version="1.0" encoding="utf-8"?>
<p:tagLst xmlns:p="http://schemas.openxmlformats.org/presentationml/2006/main">
  <p:tag name="KSO_WM_DIAGRAM_VIRTUALLY_FRAME" val="{&quot;height&quot;:483.3,&quot;left&quot;:60.844094488188965,&quot;top&quot;:53.95,&quot;width&quot;:525.4675012564919}"/>
</p:tagLst>
</file>

<file path=ppt/tags/tag3.xml><?xml version="1.0" encoding="utf-8"?>
<p:tagLst xmlns:p="http://schemas.openxmlformats.org/presentationml/2006/main">
  <p:tag name="KSO_WM_DIAGRAM_VIRTUALLY_FRAME" val="{&quot;height&quot;:77.6,&quot;left&quot;:272.1,&quot;top&quot;:348.35,&quot;width&quot;:396.95}"/>
</p:tagLst>
</file>

<file path=ppt/tags/tag30.xml><?xml version="1.0" encoding="utf-8"?>
<p:tagLst xmlns:p="http://schemas.openxmlformats.org/presentationml/2006/main">
  <p:tag name="KSO_WM_DIAGRAM_VIRTUALLY_FRAME" val="{&quot;height&quot;:483.3,&quot;left&quot;:60.844094488188965,&quot;top&quot;:53.95,&quot;width&quot;:525.4675012564919}"/>
</p:tagLst>
</file>

<file path=ppt/tags/tag31.xml><?xml version="1.0" encoding="utf-8"?>
<p:tagLst xmlns:p="http://schemas.openxmlformats.org/presentationml/2006/main">
  <p:tag name="KSO_WM_DIAGRAM_VIRTUALLY_FRAME" val="{&quot;height&quot;:483.3,&quot;left&quot;:60.844094488188965,&quot;top&quot;:53.95,&quot;width&quot;:525.4675012564919}"/>
</p:tagLst>
</file>

<file path=ppt/tags/tag32.xml><?xml version="1.0" encoding="utf-8"?>
<p:tagLst xmlns:p="http://schemas.openxmlformats.org/presentationml/2006/main">
  <p:tag name="KSO_WM_DIAGRAM_VIRTUALLY_FRAME" val="{&quot;height&quot;:380.9,&quot;left&quot;:552.9,&quot;top&quot;:115.55,&quot;width&quot;:788.5}"/>
</p:tagLst>
</file>

<file path=ppt/tags/tag33.xml><?xml version="1.0" encoding="utf-8"?>
<p:tagLst xmlns:p="http://schemas.openxmlformats.org/presentationml/2006/main">
  <p:tag name="KSO_WM_DIAGRAM_VIRTUALLY_FRAME" val="{&quot;height&quot;:380.9,&quot;left&quot;:552.9,&quot;top&quot;:115.55,&quot;width&quot;:788.5}"/>
</p:tagLst>
</file>

<file path=ppt/tags/tag34.xml><?xml version="1.0" encoding="utf-8"?>
<p:tagLst xmlns:p="http://schemas.openxmlformats.org/presentationml/2006/main">
  <p:tag name="KSO_WM_DIAGRAM_VIRTUALLY_FRAME" val="{&quot;height&quot;:380.9,&quot;left&quot;:552.9,&quot;top&quot;:115.55,&quot;width&quot;:788.5}"/>
</p:tagLst>
</file>

<file path=ppt/tags/tag35.xml><?xml version="1.0" encoding="utf-8"?>
<p:tagLst xmlns:p="http://schemas.openxmlformats.org/presentationml/2006/main">
  <p:tag name="KSO_WM_DIAGRAM_VIRTUALLY_FRAME" val="{&quot;height&quot;:380.9,&quot;left&quot;:552.9,&quot;top&quot;:115.55,&quot;width&quot;:788.5}"/>
</p:tagLst>
</file>

<file path=ppt/tags/tag36.xml><?xml version="1.0" encoding="utf-8"?>
<p:tagLst xmlns:p="http://schemas.openxmlformats.org/presentationml/2006/main">
  <p:tag name="KSO_WM_DIAGRAM_VIRTUALLY_FRAME" val="{&quot;height&quot;:380.9,&quot;left&quot;:552.9,&quot;top&quot;:115.55,&quot;width&quot;:788.5}"/>
</p:tagLst>
</file>

<file path=ppt/tags/tag37.xml><?xml version="1.0" encoding="utf-8"?>
<p:tagLst xmlns:p="http://schemas.openxmlformats.org/presentationml/2006/main">
  <p:tag name="KSO_WM_DIAGRAM_VIRTUALLY_FRAME" val="{&quot;height&quot;:380.9,&quot;left&quot;:552.9,&quot;top&quot;:115.55,&quot;width&quot;:788.5}"/>
</p:tagLst>
</file>

<file path=ppt/tags/tag38.xml><?xml version="1.0" encoding="utf-8"?>
<p:tagLst xmlns:p="http://schemas.openxmlformats.org/presentationml/2006/main">
  <p:tag name="KSO_WM_DIAGRAM_VIRTUALLY_FRAME" val="{&quot;height&quot;:349.45,&quot;left&quot;:0,&quot;top&quot;:135.4,&quot;width&quot;:899.3}"/>
</p:tagLst>
</file>

<file path=ppt/tags/tag39.xml><?xml version="1.0" encoding="utf-8"?>
<p:tagLst xmlns:p="http://schemas.openxmlformats.org/presentationml/2006/main">
  <p:tag name="KSO_WM_DIAGRAM_VIRTUALLY_FRAME" val="{&quot;height&quot;:349.45,&quot;left&quot;:0,&quot;top&quot;:135.4,&quot;width&quot;:899.3}"/>
</p:tagLst>
</file>

<file path=ppt/tags/tag4.xml><?xml version="1.0" encoding="utf-8"?>
<p:tagLst xmlns:p="http://schemas.openxmlformats.org/presentationml/2006/main">
  <p:tag name="KSO_WM_DIAGRAM_VIRTUALLY_FRAME" val="{&quot;height&quot;:483.3,&quot;left&quot;:60.844094488188965,&quot;top&quot;:53.95,&quot;width&quot;:525.4675012564919}"/>
</p:tagLst>
</file>

<file path=ppt/tags/tag40.xml><?xml version="1.0" encoding="utf-8"?>
<p:tagLst xmlns:p="http://schemas.openxmlformats.org/presentationml/2006/main">
  <p:tag name="KSO_WM_DIAGRAM_VIRTUALLY_FRAME" val="{&quot;height&quot;:349.45,&quot;left&quot;:0,&quot;top&quot;:135.4,&quot;width&quot;:899.3}"/>
</p:tagLst>
</file>

<file path=ppt/tags/tag41.xml><?xml version="1.0" encoding="utf-8"?>
<p:tagLst xmlns:p="http://schemas.openxmlformats.org/presentationml/2006/main">
  <p:tag name="KSO_WM_DIAGRAM_VIRTUALLY_FRAME" val="{&quot;height&quot;:349.45,&quot;left&quot;:0,&quot;top&quot;:135.4,&quot;width&quot;:899.3}"/>
</p:tagLst>
</file>

<file path=ppt/tags/tag42.xml><?xml version="1.0" encoding="utf-8"?>
<p:tagLst xmlns:p="http://schemas.openxmlformats.org/presentationml/2006/main">
  <p:tag name="KSO_WM_DIAGRAM_VIRTUALLY_FRAME" val="{&quot;height&quot;:349.45,&quot;left&quot;:0,&quot;top&quot;:135.4,&quot;width&quot;:899.3}"/>
</p:tagLst>
</file>

<file path=ppt/tags/tag43.xml><?xml version="1.0" encoding="utf-8"?>
<p:tagLst xmlns:p="http://schemas.openxmlformats.org/presentationml/2006/main">
  <p:tag name="KSO_WM_DIAGRAM_VIRTUALLY_FRAME" val="{&quot;height&quot;:349.45,&quot;left&quot;:0,&quot;top&quot;:135.4,&quot;width&quot;:899.3}"/>
</p:tagLst>
</file>

<file path=ppt/tags/tag44.xml><?xml version="1.0" encoding="utf-8"?>
<p:tagLst xmlns:p="http://schemas.openxmlformats.org/presentationml/2006/main">
  <p:tag name="KSO_WM_DIAGRAM_VIRTUALLY_FRAME" val="{&quot;height&quot;:349.45,&quot;left&quot;:0,&quot;top&quot;:135.4,&quot;width&quot;:899.3}"/>
</p:tagLst>
</file>

<file path=ppt/tags/tag45.xml><?xml version="1.0" encoding="utf-8"?>
<p:tagLst xmlns:p="http://schemas.openxmlformats.org/presentationml/2006/main">
  <p:tag name="KSO_WM_DIAGRAM_VIRTUALLY_FRAME" val="{&quot;height&quot;:349.45,&quot;left&quot;:0,&quot;top&quot;:135.4,&quot;width&quot;:899.3}"/>
</p:tagLst>
</file>

<file path=ppt/tags/tag46.xml><?xml version="1.0" encoding="utf-8"?>
<p:tagLst xmlns:p="http://schemas.openxmlformats.org/presentationml/2006/main">
  <p:tag name="KSO_WM_DIAGRAM_VIRTUALLY_FRAME" val="{&quot;height&quot;:349.45,&quot;left&quot;:0,&quot;top&quot;:135.4,&quot;width&quot;:899.3}"/>
</p:tagLst>
</file>

<file path=ppt/tags/tag47.xml><?xml version="1.0" encoding="utf-8"?>
<p:tagLst xmlns:p="http://schemas.openxmlformats.org/presentationml/2006/main">
  <p:tag name="KSO_WM_DIAGRAM_VIRTUALLY_FRAME" val="{&quot;height&quot;:349.45,&quot;left&quot;:0,&quot;top&quot;:135.4,&quot;width&quot;:899.3}"/>
</p:tagLst>
</file>

<file path=ppt/tags/tag48.xml><?xml version="1.0" encoding="utf-8"?>
<p:tagLst xmlns:p="http://schemas.openxmlformats.org/presentationml/2006/main">
  <p:tag name="KSO_WM_DIAGRAM_VIRTUALLY_FRAME" val="{&quot;height&quot;:349.45,&quot;left&quot;:0,&quot;top&quot;:135.4,&quot;width&quot;:899.3}"/>
</p:tagLst>
</file>

<file path=ppt/tags/tag49.xml><?xml version="1.0" encoding="utf-8"?>
<p:tagLst xmlns:p="http://schemas.openxmlformats.org/presentationml/2006/main">
  <p:tag name="KSO_WM_DIAGRAM_VIRTUALLY_FRAME" val="{&quot;height&quot;:350.35,&quot;left&quot;:67.4,&quot;top&quot;:130,&quot;width&quot;:823.15}"/>
</p:tagLst>
</file>

<file path=ppt/tags/tag5.xml><?xml version="1.0" encoding="utf-8"?>
<p:tagLst xmlns:p="http://schemas.openxmlformats.org/presentationml/2006/main">
  <p:tag name="KSO_WM_DIAGRAM_VIRTUALLY_FRAME" val="{&quot;height&quot;:483.3,&quot;left&quot;:60.844094488188965,&quot;top&quot;:53.95,&quot;width&quot;:525.4675012564919}"/>
</p:tagLst>
</file>

<file path=ppt/tags/tag50.xml><?xml version="1.0" encoding="utf-8"?>
<p:tagLst xmlns:p="http://schemas.openxmlformats.org/presentationml/2006/main">
  <p:tag name="KSO_WM_DIAGRAM_VIRTUALLY_FRAME" val="{&quot;height&quot;:350.35,&quot;left&quot;:67.4,&quot;top&quot;:130,&quot;width&quot;:823.15}"/>
</p:tagLst>
</file>

<file path=ppt/tags/tag51.xml><?xml version="1.0" encoding="utf-8"?>
<p:tagLst xmlns:p="http://schemas.openxmlformats.org/presentationml/2006/main">
  <p:tag name="KSO_WM_DIAGRAM_VIRTUALLY_FRAME" val="{&quot;height&quot;:350.35,&quot;left&quot;:67.4,&quot;top&quot;:130,&quot;width&quot;:823.15}"/>
</p:tagLst>
</file>

<file path=ppt/tags/tag52.xml><?xml version="1.0" encoding="utf-8"?>
<p:tagLst xmlns:p="http://schemas.openxmlformats.org/presentationml/2006/main">
  <p:tag name="KSO_WM_DIAGRAM_VIRTUALLY_FRAME" val="{&quot;height&quot;:350.35,&quot;left&quot;:67.4,&quot;top&quot;:130,&quot;width&quot;:823.15}"/>
</p:tagLst>
</file>

<file path=ppt/tags/tag53.xml><?xml version="1.0" encoding="utf-8"?>
<p:tagLst xmlns:p="http://schemas.openxmlformats.org/presentationml/2006/main">
  <p:tag name="KSO_WM_DIAGRAM_VIRTUALLY_FRAME" val="{&quot;height&quot;:350.35,&quot;left&quot;:67.4,&quot;top&quot;:130,&quot;width&quot;:823.15}"/>
</p:tagLst>
</file>

<file path=ppt/tags/tag54.xml><?xml version="1.0" encoding="utf-8"?>
<p:tagLst xmlns:p="http://schemas.openxmlformats.org/presentationml/2006/main">
  <p:tag name="KSO_WM_DIAGRAM_VIRTUALLY_FRAME" val="{&quot;height&quot;:350.35,&quot;left&quot;:67.4,&quot;top&quot;:130,&quot;width&quot;:823.15}"/>
</p:tagLst>
</file>

<file path=ppt/tags/tag55.xml><?xml version="1.0" encoding="utf-8"?>
<p:tagLst xmlns:p="http://schemas.openxmlformats.org/presentationml/2006/main">
  <p:tag name="KSO_WM_DIAGRAM_VIRTUALLY_FRAME" val="{&quot;height&quot;:350.35,&quot;left&quot;:67.4,&quot;top&quot;:130,&quot;width&quot;:823.15}"/>
</p:tagLst>
</file>

<file path=ppt/tags/tag56.xml><?xml version="1.0" encoding="utf-8"?>
<p:tagLst xmlns:p="http://schemas.openxmlformats.org/presentationml/2006/main">
  <p:tag name="KSO_WM_DIAGRAM_VIRTUALLY_FRAME" val="{&quot;height&quot;:350.35,&quot;left&quot;:67.4,&quot;top&quot;:130,&quot;width&quot;:823.15}"/>
</p:tagLst>
</file>

<file path=ppt/tags/tag57.xml><?xml version="1.0" encoding="utf-8"?>
<p:tagLst xmlns:p="http://schemas.openxmlformats.org/presentationml/2006/main">
  <p:tag name="KSO_WM_DIAGRAM_VIRTUALLY_FRAME" val="{&quot;height&quot;:350.35,&quot;left&quot;:67.4,&quot;top&quot;:130,&quot;width&quot;:823.15}"/>
</p:tagLst>
</file>

<file path=ppt/tags/tag58.xml><?xml version="1.0" encoding="utf-8"?>
<p:tagLst xmlns:p="http://schemas.openxmlformats.org/presentationml/2006/main">
  <p:tag name="KSO_WM_DIAGRAM_VIRTUALLY_FRAME" val="{&quot;height&quot;:350.35,&quot;left&quot;:67.4,&quot;top&quot;:130,&quot;width&quot;:823.15}"/>
</p:tagLst>
</file>

<file path=ppt/tags/tag59.xml><?xml version="1.0" encoding="utf-8"?>
<p:tagLst xmlns:p="http://schemas.openxmlformats.org/presentationml/2006/main">
  <p:tag name="KSO_WM_DIAGRAM_VIRTUALLY_FRAME" val="{&quot;height&quot;:350.35,&quot;left&quot;:67.4,&quot;top&quot;:130,&quot;width&quot;:823.15}"/>
</p:tagLst>
</file>

<file path=ppt/tags/tag6.xml><?xml version="1.0" encoding="utf-8"?>
<p:tagLst xmlns:p="http://schemas.openxmlformats.org/presentationml/2006/main">
  <p:tag name="KSO_WM_DIAGRAM_VIRTUALLY_FRAME" val="{&quot;height&quot;:483.3,&quot;left&quot;:60.844094488188965,&quot;top&quot;:53.95,&quot;width&quot;:525.4675012564919}"/>
</p:tagLst>
</file>

<file path=ppt/tags/tag60.xml><?xml version="1.0" encoding="utf-8"?>
<p:tagLst xmlns:p="http://schemas.openxmlformats.org/presentationml/2006/main">
  <p:tag name="KSO_WM_DIAGRAM_VIRTUALLY_FRAME" val="{&quot;height&quot;:350.35,&quot;left&quot;:67.4,&quot;top&quot;:130,&quot;width&quot;:823.15}"/>
</p:tagLst>
</file>

<file path=ppt/tags/tag61.xml><?xml version="1.0" encoding="utf-8"?>
<p:tagLst xmlns:p="http://schemas.openxmlformats.org/presentationml/2006/main">
  <p:tag name="KSO_WM_DIAGRAM_VIRTUALLY_FRAME" val="{&quot;height&quot;:385.5,&quot;left&quot;:37,&quot;top&quot;:94.85,&quot;width&quot;:853.55}"/>
</p:tagLst>
</file>

<file path=ppt/tags/tag62.xml><?xml version="1.0" encoding="utf-8"?>
<p:tagLst xmlns:p="http://schemas.openxmlformats.org/presentationml/2006/main">
  <p:tag name="KSO_WM_DIAGRAM_VIRTUALLY_FRAME" val="{&quot;height&quot;:385.5,&quot;left&quot;:37,&quot;top&quot;:94.85,&quot;width&quot;:853.55}"/>
</p:tagLst>
</file>

<file path=ppt/tags/tag63.xml><?xml version="1.0" encoding="utf-8"?>
<p:tagLst xmlns:p="http://schemas.openxmlformats.org/presentationml/2006/main">
  <p:tag name="KSO_WM_DIAGRAM_VIRTUALLY_FRAME" val="{&quot;height&quot;:385.5,&quot;left&quot;:37,&quot;top&quot;:94.85,&quot;width&quot;:853.55}"/>
</p:tagLst>
</file>

<file path=ppt/tags/tag64.xml><?xml version="1.0" encoding="utf-8"?>
<p:tagLst xmlns:p="http://schemas.openxmlformats.org/presentationml/2006/main">
  <p:tag name="KSO_WM_DIAGRAM_VIRTUALLY_FRAME" val="{&quot;height&quot;:385.5,&quot;left&quot;:37,&quot;top&quot;:94.85,&quot;width&quot;:853.55}"/>
</p:tagLst>
</file>

<file path=ppt/tags/tag65.xml><?xml version="1.0" encoding="utf-8"?>
<p:tagLst xmlns:p="http://schemas.openxmlformats.org/presentationml/2006/main">
  <p:tag name="KSO_WM_DIAGRAM_VIRTUALLY_FRAME" val="{&quot;height&quot;:312.05622047244094,&quot;left&quot;:13,&quot;top&quot;:93.15,&quot;width&quot;:871.95}"/>
</p:tagLst>
</file>

<file path=ppt/tags/tag66.xml><?xml version="1.0" encoding="utf-8"?>
<p:tagLst xmlns:p="http://schemas.openxmlformats.org/presentationml/2006/main">
  <p:tag name="KSO_WM_DIAGRAM_VIRTUALLY_FRAME" val="{&quot;height&quot;:312.05622047244094,&quot;left&quot;:13,&quot;top&quot;:93.15,&quot;width&quot;:871.95}"/>
</p:tagLst>
</file>

<file path=ppt/tags/tag67.xml><?xml version="1.0" encoding="utf-8"?>
<p:tagLst xmlns:p="http://schemas.openxmlformats.org/presentationml/2006/main">
  <p:tag name="KSO_WM_DIAGRAM_VIRTUALLY_FRAME" val="{&quot;height&quot;:312.05622047244094,&quot;left&quot;:13,&quot;top&quot;:93.15,&quot;width&quot;:871.95}"/>
</p:tagLst>
</file>

<file path=ppt/tags/tag68.xml><?xml version="1.0" encoding="utf-8"?>
<p:tagLst xmlns:p="http://schemas.openxmlformats.org/presentationml/2006/main">
  <p:tag name="KSO_WM_DIAGRAM_VIRTUALLY_FRAME" val="{&quot;height&quot;:312.05622047244094,&quot;left&quot;:13,&quot;top&quot;:93.15,&quot;width&quot;:871.95}"/>
</p:tagLst>
</file>

<file path=ppt/tags/tag69.xml><?xml version="1.0" encoding="utf-8"?>
<p:tagLst xmlns:p="http://schemas.openxmlformats.org/presentationml/2006/main">
  <p:tag name="KSO_WM_DIAGRAM_VIRTUALLY_FRAME" val="{&quot;height&quot;:312.05622047244094,&quot;left&quot;:13,&quot;top&quot;:93.15,&quot;width&quot;:871.95}"/>
</p:tagLst>
</file>

<file path=ppt/tags/tag7.xml><?xml version="1.0" encoding="utf-8"?>
<p:tagLst xmlns:p="http://schemas.openxmlformats.org/presentationml/2006/main">
  <p:tag name="KSO_WM_DIAGRAM_VIRTUALLY_FRAME" val="{&quot;height&quot;:483.3,&quot;left&quot;:60.844094488188965,&quot;top&quot;:53.95,&quot;width&quot;:525.4675012564919}"/>
</p:tagLst>
</file>

<file path=ppt/tags/tag70.xml><?xml version="1.0" encoding="utf-8"?>
<p:tagLst xmlns:p="http://schemas.openxmlformats.org/presentationml/2006/main">
  <p:tag name="KSO_WM_DIAGRAM_VIRTUALLY_FRAME" val="{&quot;height&quot;:312.05622047244094,&quot;left&quot;:13,&quot;top&quot;:93.15,&quot;width&quot;:871.95}"/>
</p:tagLst>
</file>

<file path=ppt/tags/tag71.xml><?xml version="1.0" encoding="utf-8"?>
<p:tagLst xmlns:p="http://schemas.openxmlformats.org/presentationml/2006/main">
  <p:tag name="KSO_WM_DIAGRAM_VIRTUALLY_FRAME" val="{&quot;height&quot;:312.05622047244094,&quot;left&quot;:13,&quot;top&quot;:93.15,&quot;width&quot;:871.95}"/>
</p:tagLst>
</file>

<file path=ppt/tags/tag72.xml><?xml version="1.0" encoding="utf-8"?>
<p:tagLst xmlns:p="http://schemas.openxmlformats.org/presentationml/2006/main">
  <p:tag name="KSO_WM_DIAGRAM_VIRTUALLY_FRAME" val="{&quot;height&quot;:312.05622047244094,&quot;left&quot;:13,&quot;top&quot;:93.15,&quot;width&quot;:871.95}"/>
</p:tagLst>
</file>

<file path=ppt/tags/tag73.xml><?xml version="1.0" encoding="utf-8"?>
<p:tagLst xmlns:p="http://schemas.openxmlformats.org/presentationml/2006/main">
  <p:tag name="KSO_WM_DIAGRAM_VIRTUALLY_FRAME" val="{&quot;height&quot;:352.3,&quot;left&quot;:20.55,&quot;top&quot;:113,&quot;width&quot;:1011.7}"/>
</p:tagLst>
</file>

<file path=ppt/tags/tag74.xml><?xml version="1.0" encoding="utf-8"?>
<p:tagLst xmlns:p="http://schemas.openxmlformats.org/presentationml/2006/main">
  <p:tag name="KSO_WM_DIAGRAM_VIRTUALLY_FRAME" val="{&quot;height&quot;:352.3,&quot;left&quot;:20.55,&quot;top&quot;:113,&quot;width&quot;:1011.7}"/>
</p:tagLst>
</file>

<file path=ppt/tags/tag75.xml><?xml version="1.0" encoding="utf-8"?>
<p:tagLst xmlns:p="http://schemas.openxmlformats.org/presentationml/2006/main">
  <p:tag name="KSO_WM_DIAGRAM_VIRTUALLY_FRAME" val="{&quot;height&quot;:352.3,&quot;left&quot;:20.55,&quot;top&quot;:113,&quot;width&quot;:1011.7}"/>
</p:tagLst>
</file>

<file path=ppt/tags/tag76.xml><?xml version="1.0" encoding="utf-8"?>
<p:tagLst xmlns:p="http://schemas.openxmlformats.org/presentationml/2006/main">
  <p:tag name="KSO_WM_DIAGRAM_VIRTUALLY_FRAME" val="{&quot;height&quot;:352.3,&quot;left&quot;:20.55,&quot;top&quot;:113,&quot;width&quot;:1011.7}"/>
</p:tagLst>
</file>

<file path=ppt/tags/tag77.xml><?xml version="1.0" encoding="utf-8"?>
<p:tagLst xmlns:p="http://schemas.openxmlformats.org/presentationml/2006/main">
  <p:tag name="KSO_WM_DIAGRAM_VIRTUALLY_FRAME" val="{&quot;height&quot;:352.3,&quot;left&quot;:20.55,&quot;top&quot;:113,&quot;width&quot;:1011.7}"/>
</p:tagLst>
</file>

<file path=ppt/tags/tag78.xml><?xml version="1.0" encoding="utf-8"?>
<p:tagLst xmlns:p="http://schemas.openxmlformats.org/presentationml/2006/main">
  <p:tag name="KSO_WM_DIAGRAM_VIRTUALLY_FRAME" val="{&quot;height&quot;:352.3,&quot;left&quot;:20.55,&quot;top&quot;:113,&quot;width&quot;:1011.7}"/>
</p:tagLst>
</file>

<file path=ppt/tags/tag79.xml><?xml version="1.0" encoding="utf-8"?>
<p:tagLst xmlns:p="http://schemas.openxmlformats.org/presentationml/2006/main">
  <p:tag name="KSO_WM_DIAGRAM_VIRTUALLY_FRAME" val="{&quot;height&quot;:352.3,&quot;left&quot;:20.55,&quot;top&quot;:113,&quot;width&quot;:1011.7}"/>
</p:tagLst>
</file>

<file path=ppt/tags/tag8.xml><?xml version="1.0" encoding="utf-8"?>
<p:tagLst xmlns:p="http://schemas.openxmlformats.org/presentationml/2006/main">
  <p:tag name="KSO_WM_DIAGRAM_VIRTUALLY_FRAME" val="{&quot;height&quot;:483.3,&quot;left&quot;:60.844094488188965,&quot;top&quot;:53.95,&quot;width&quot;:525.4675012564919}"/>
</p:tagLst>
</file>

<file path=ppt/tags/tag80.xml><?xml version="1.0" encoding="utf-8"?>
<p:tagLst xmlns:p="http://schemas.openxmlformats.org/presentationml/2006/main">
  <p:tag name="KSO_WM_DIAGRAM_VIRTUALLY_FRAME" val="{&quot;height&quot;:352.3,&quot;left&quot;:20.55,&quot;top&quot;:113,&quot;width&quot;:1011.7}"/>
</p:tagLst>
</file>

<file path=ppt/tags/tag81.xml><?xml version="1.0" encoding="utf-8"?>
<p:tagLst xmlns:p="http://schemas.openxmlformats.org/presentationml/2006/main">
  <p:tag name="KSO_WM_DIAGRAM_VIRTUALLY_FRAME" val="{&quot;height&quot;:352.3,&quot;left&quot;:20.55,&quot;top&quot;:113,&quot;width&quot;:1011.7}"/>
</p:tagLst>
</file>

<file path=ppt/tags/tag82.xml><?xml version="1.0" encoding="utf-8"?>
<p:tagLst xmlns:p="http://schemas.openxmlformats.org/presentationml/2006/main">
  <p:tag name="KSO_WM_DIAGRAM_VIRTUALLY_FRAME" val="{&quot;height&quot;:352.3,&quot;left&quot;:20.55,&quot;top&quot;:113,&quot;width&quot;:1011.7}"/>
</p:tagLst>
</file>

<file path=ppt/tags/tag83.xml><?xml version="1.0" encoding="utf-8"?>
<p:tagLst xmlns:p="http://schemas.openxmlformats.org/presentationml/2006/main">
  <p:tag name="KSO_WM_DIAGRAM_VIRTUALLY_FRAME" val="{&quot;height&quot;:352.3,&quot;left&quot;:20.55,&quot;top&quot;:113,&quot;width&quot;:1011.7}"/>
</p:tagLst>
</file>

<file path=ppt/tags/tag9.xml><?xml version="1.0" encoding="utf-8"?>
<p:tagLst xmlns:p="http://schemas.openxmlformats.org/presentationml/2006/main">
  <p:tag name="KSO_WM_DIAGRAM_VIRTUALLY_FRAME" val="{&quot;height&quot;:483.3,&quot;left&quot;:60.844094488188965,&quot;top&quot;:53.95,&quot;width&quot;:525.4675012564919}"/>
</p:tagLst>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1E46EB"/>
      </a:accent1>
      <a:accent2>
        <a:srgbClr val="1CA97E"/>
      </a:accent2>
      <a:accent3>
        <a:srgbClr val="5D91F0"/>
      </a:accent3>
      <a:accent4>
        <a:srgbClr val="000000"/>
      </a:accent4>
      <a:accent5>
        <a:srgbClr val="FFFFFF"/>
      </a:accent5>
      <a:accent6>
        <a:srgbClr val="FF9202"/>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1E46EB"/>
      </a:accent1>
      <a:accent2>
        <a:srgbClr val="1CA97E"/>
      </a:accent2>
      <a:accent3>
        <a:srgbClr val="5D91F0"/>
      </a:accent3>
      <a:accent4>
        <a:srgbClr val="000000"/>
      </a:accent4>
      <a:accent5>
        <a:srgbClr val="FFFFFF"/>
      </a:accent5>
      <a:accent6>
        <a:srgbClr val="FF9202"/>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14555</Words>
  <Application>WPS 演示</Application>
  <PresentationFormat>宽屏</PresentationFormat>
  <Paragraphs>808</Paragraphs>
  <Slides>76</Slides>
  <Notes>75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76</vt:i4>
      </vt:variant>
    </vt:vector>
  </HeadingPairs>
  <TitlesOfParts>
    <vt:vector size="90" baseType="lpstr">
      <vt:lpstr>Arial</vt:lpstr>
      <vt:lpstr>宋体</vt:lpstr>
      <vt:lpstr>Wingdings</vt:lpstr>
      <vt:lpstr>MiSans</vt:lpstr>
      <vt:lpstr>MiSans</vt:lpstr>
      <vt:lpstr>MiSans Semibold</vt:lpstr>
      <vt:lpstr>Calibri</vt:lpstr>
      <vt:lpstr>微软雅黑</vt:lpstr>
      <vt:lpstr>Arial Unicode MS</vt:lpstr>
      <vt:lpstr>Calibri</vt:lpstr>
      <vt:lpstr>等线</vt:lpstr>
      <vt:lpstr>Calibri (正文)</vt:lpstr>
      <vt:lpstr>MiSans Heavy</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Rust迁移工具从0到1交付全记录</dc:title>
  <dc:creator>Kimi</dc:creator>
  <dc:subject>Rust迁移工具从0到1交付全记录</dc:subject>
  <cp:lastModifiedBy>WPS_1693278471</cp:lastModifiedBy>
  <cp:revision>34</cp:revision>
  <dcterms:created xsi:type="dcterms:W3CDTF">2025-11-22T14:12:00Z</dcterms:created>
  <dcterms:modified xsi:type="dcterms:W3CDTF">2025-12-03T08:18:15Z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{"Label":"Rust迁移工具从0到1交付全记录","ContentProducer":"001191110108MACG2KBH8F10000","ProduceID":"d4bgta2sc5ctf4t557q0","ReservedCode1":"","ContentPropagator":"001191110108MACG2KBH8F20000","PropagateID":"d4bgta2sc5ctf4t557q0","ReservedCode2":""}</vt:lpwstr>
  </property>
  <property fmtid="{D5CDD505-2E9C-101B-9397-08002B2CF9AE}" pid="3" name="ICV">
    <vt:lpwstr>C498177BF62A4A08B416F9D36EF6F1A7_13</vt:lpwstr>
  </property>
  <property fmtid="{D5CDD505-2E9C-101B-9397-08002B2CF9AE}" pid="4" name="KSOProductBuildVer">
    <vt:lpwstr>2052-12.1.0.23542</vt:lpwstr>
  </property>
</Properties>
</file>